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75" r:id="rId2"/>
    <p:sldId id="267" r:id="rId3"/>
    <p:sldId id="265" r:id="rId4"/>
    <p:sldId id="268" r:id="rId5"/>
    <p:sldId id="276" r:id="rId6"/>
    <p:sldId id="287" r:id="rId7"/>
    <p:sldId id="277" r:id="rId8"/>
    <p:sldId id="283" r:id="rId9"/>
    <p:sldId id="284" r:id="rId10"/>
    <p:sldId id="280" r:id="rId11"/>
    <p:sldId id="278" r:id="rId12"/>
    <p:sldId id="281" r:id="rId13"/>
    <p:sldId id="285" r:id="rId14"/>
    <p:sldId id="271" r:id="rId15"/>
    <p:sldId id="286" r:id="rId16"/>
    <p:sldId id="272" r:id="rId17"/>
  </p:sldIdLst>
  <p:sldSz cx="9144000" cy="5143500" type="screen16x9"/>
  <p:notesSz cx="9144000" cy="6858000"/>
  <p:defaultTextStyle>
    <a:defPPr>
      <a:defRPr lang="en-GB"/>
    </a:defPPr>
    <a:lvl1pPr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800" b="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800" b="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58">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A279B74-4630-21BD-2E8C-8B971B2F3EA1}" name="Ashwini Deshmukh (Sport, Exercise and Rehabilitation Sciences)" initials="AS" userId="S::a.deshmukh@bham.ac.uk::7c344e30-3f83-4e21-bdd3-5f248b07103c" providerId="AD"/>
  <p188:author id="{F03B6C7E-95FA-EED7-E443-DF53FC2B2ABA}" name="helen.mccabe@nottingham.ac.uk" initials="he" userId="S::urn:spo:guest#helen.mccabe@nottingham.ac.uk::"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89E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p:restoredTop sz="80204"/>
  </p:normalViewPr>
  <p:slideViewPr>
    <p:cSldViewPr>
      <p:cViewPr varScale="1">
        <p:scale>
          <a:sx n="135" d="100"/>
          <a:sy n="135" d="100"/>
        </p:scale>
        <p:origin x="496" y="168"/>
      </p:cViewPr>
      <p:guideLst>
        <p:guide orient="horz" pos="158"/>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67" d="100"/>
          <a:sy n="167" d="100"/>
        </p:scale>
        <p:origin x="1976" y="8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wland Seymour (Mathematics)" userId="f20d58f5-934b-4dba-b732-52dbaf14a598" providerId="ADAL" clId="{4D666DE3-414D-5A46-91A3-8380831482D0}"/>
    <pc:docChg chg="custSel addSld delSld modSld sldOrd">
      <pc:chgData name="Rowland Seymour (Mathematics)" userId="f20d58f5-934b-4dba-b732-52dbaf14a598" providerId="ADAL" clId="{4D666DE3-414D-5A46-91A3-8380831482D0}" dt="2023-07-05T14:33:46.035" v="5238" actId="20577"/>
      <pc:docMkLst>
        <pc:docMk/>
      </pc:docMkLst>
      <pc:sldChg chg="modSp del mod modNotesTx">
        <pc:chgData name="Rowland Seymour (Mathematics)" userId="f20d58f5-934b-4dba-b732-52dbaf14a598" providerId="ADAL" clId="{4D666DE3-414D-5A46-91A3-8380831482D0}" dt="2023-07-05T14:04:20.835" v="58" actId="2696"/>
        <pc:sldMkLst>
          <pc:docMk/>
          <pc:sldMk cId="3855887011" sldId="262"/>
        </pc:sldMkLst>
        <pc:spChg chg="mod">
          <ac:chgData name="Rowland Seymour (Mathematics)" userId="f20d58f5-934b-4dba-b732-52dbaf14a598" providerId="ADAL" clId="{4D666DE3-414D-5A46-91A3-8380831482D0}" dt="2023-07-05T14:00:10.635" v="51" actId="20577"/>
          <ac:spMkLst>
            <pc:docMk/>
            <pc:sldMk cId="3855887011" sldId="262"/>
            <ac:spMk id="5" creationId="{00000000-0000-0000-0000-000000000000}"/>
          </ac:spMkLst>
        </pc:spChg>
      </pc:sldChg>
      <pc:sldChg chg="del modNotesTx">
        <pc:chgData name="Rowland Seymour (Mathematics)" userId="f20d58f5-934b-4dba-b732-52dbaf14a598" providerId="ADAL" clId="{4D666DE3-414D-5A46-91A3-8380831482D0}" dt="2023-07-05T14:04:21.162" v="59" actId="2696"/>
        <pc:sldMkLst>
          <pc:docMk/>
          <pc:sldMk cId="2602997221" sldId="263"/>
        </pc:sldMkLst>
      </pc:sldChg>
      <pc:sldChg chg="add modNotesTx">
        <pc:chgData name="Rowland Seymour (Mathematics)" userId="f20d58f5-934b-4dba-b732-52dbaf14a598" providerId="ADAL" clId="{4D666DE3-414D-5A46-91A3-8380831482D0}" dt="2023-07-05T14:06:04.297" v="422" actId="313"/>
        <pc:sldMkLst>
          <pc:docMk/>
          <pc:sldMk cId="189732698" sldId="265"/>
        </pc:sldMkLst>
      </pc:sldChg>
      <pc:sldChg chg="del">
        <pc:chgData name="Rowland Seymour (Mathematics)" userId="f20d58f5-934b-4dba-b732-52dbaf14a598" providerId="ADAL" clId="{4D666DE3-414D-5A46-91A3-8380831482D0}" dt="2023-07-05T14:04:21.763" v="60" actId="2696"/>
        <pc:sldMkLst>
          <pc:docMk/>
          <pc:sldMk cId="1073948424" sldId="266"/>
        </pc:sldMkLst>
      </pc:sldChg>
      <pc:sldChg chg="add modNotesTx">
        <pc:chgData name="Rowland Seymour (Mathematics)" userId="f20d58f5-934b-4dba-b732-52dbaf14a598" providerId="ADAL" clId="{4D666DE3-414D-5A46-91A3-8380831482D0}" dt="2023-07-05T14:05:26.876" v="217" actId="20577"/>
        <pc:sldMkLst>
          <pc:docMk/>
          <pc:sldMk cId="947269667" sldId="267"/>
        </pc:sldMkLst>
      </pc:sldChg>
      <pc:sldChg chg="add modNotesTx">
        <pc:chgData name="Rowland Seymour (Mathematics)" userId="f20d58f5-934b-4dba-b732-52dbaf14a598" providerId="ADAL" clId="{4D666DE3-414D-5A46-91A3-8380831482D0}" dt="2023-07-05T14:06:35.278" v="506" actId="20577"/>
        <pc:sldMkLst>
          <pc:docMk/>
          <pc:sldMk cId="2453608591" sldId="268"/>
        </pc:sldMkLst>
      </pc:sldChg>
      <pc:sldChg chg="del">
        <pc:chgData name="Rowland Seymour (Mathematics)" userId="f20d58f5-934b-4dba-b732-52dbaf14a598" providerId="ADAL" clId="{4D666DE3-414D-5A46-91A3-8380831482D0}" dt="2023-07-05T14:04:23.537" v="63" actId="2696"/>
        <pc:sldMkLst>
          <pc:docMk/>
          <pc:sldMk cId="3919594423" sldId="269"/>
        </pc:sldMkLst>
      </pc:sldChg>
      <pc:sldChg chg="add">
        <pc:chgData name="Rowland Seymour (Mathematics)" userId="f20d58f5-934b-4dba-b732-52dbaf14a598" providerId="ADAL" clId="{4D666DE3-414D-5A46-91A3-8380831482D0}" dt="2023-07-05T14:04:18.571" v="57"/>
        <pc:sldMkLst>
          <pc:docMk/>
          <pc:sldMk cId="1716277737" sldId="271"/>
        </pc:sldMkLst>
      </pc:sldChg>
      <pc:sldChg chg="add">
        <pc:chgData name="Rowland Seymour (Mathematics)" userId="f20d58f5-934b-4dba-b732-52dbaf14a598" providerId="ADAL" clId="{4D666DE3-414D-5A46-91A3-8380831482D0}" dt="2023-07-05T14:04:18.571" v="57"/>
        <pc:sldMkLst>
          <pc:docMk/>
          <pc:sldMk cId="3398677066" sldId="272"/>
        </pc:sldMkLst>
      </pc:sldChg>
      <pc:sldChg chg="del">
        <pc:chgData name="Rowland Seymour (Mathematics)" userId="f20d58f5-934b-4dba-b732-52dbaf14a598" providerId="ADAL" clId="{4D666DE3-414D-5A46-91A3-8380831482D0}" dt="2023-07-05T14:04:21.951" v="61" actId="2696"/>
        <pc:sldMkLst>
          <pc:docMk/>
          <pc:sldMk cId="2340562875" sldId="273"/>
        </pc:sldMkLst>
      </pc:sldChg>
      <pc:sldChg chg="del">
        <pc:chgData name="Rowland Seymour (Mathematics)" userId="f20d58f5-934b-4dba-b732-52dbaf14a598" providerId="ADAL" clId="{4D666DE3-414D-5A46-91A3-8380831482D0}" dt="2023-07-05T14:04:22.617" v="62" actId="2696"/>
        <pc:sldMkLst>
          <pc:docMk/>
          <pc:sldMk cId="2969371212" sldId="274"/>
        </pc:sldMkLst>
      </pc:sldChg>
      <pc:sldChg chg="del">
        <pc:chgData name="Rowland Seymour (Mathematics)" userId="f20d58f5-934b-4dba-b732-52dbaf14a598" providerId="ADAL" clId="{4D666DE3-414D-5A46-91A3-8380831482D0}" dt="2023-07-03T09:05:32.100" v="0" actId="2696"/>
        <pc:sldMkLst>
          <pc:docMk/>
          <pc:sldMk cId="930467616" sldId="275"/>
        </pc:sldMkLst>
      </pc:sldChg>
      <pc:sldChg chg="add">
        <pc:chgData name="Rowland Seymour (Mathematics)" userId="f20d58f5-934b-4dba-b732-52dbaf14a598" providerId="ADAL" clId="{4D666DE3-414D-5A46-91A3-8380831482D0}" dt="2023-07-05T14:04:18.571" v="57"/>
        <pc:sldMkLst>
          <pc:docMk/>
          <pc:sldMk cId="3602922183" sldId="275"/>
        </pc:sldMkLst>
      </pc:sldChg>
      <pc:sldChg chg="add modNotesTx">
        <pc:chgData name="Rowland Seymour (Mathematics)" userId="f20d58f5-934b-4dba-b732-52dbaf14a598" providerId="ADAL" clId="{4D666DE3-414D-5A46-91A3-8380831482D0}" dt="2023-07-05T14:10:13.402" v="1133" actId="20577"/>
        <pc:sldMkLst>
          <pc:docMk/>
          <pc:sldMk cId="497854067" sldId="276"/>
        </pc:sldMkLst>
      </pc:sldChg>
      <pc:sldChg chg="del">
        <pc:chgData name="Rowland Seymour (Mathematics)" userId="f20d58f5-934b-4dba-b732-52dbaf14a598" providerId="ADAL" clId="{4D666DE3-414D-5A46-91A3-8380831482D0}" dt="2023-07-03T09:05:34.765" v="1" actId="2696"/>
        <pc:sldMkLst>
          <pc:docMk/>
          <pc:sldMk cId="2277395492" sldId="276"/>
        </pc:sldMkLst>
      </pc:sldChg>
      <pc:sldChg chg="add modNotesTx">
        <pc:chgData name="Rowland Seymour (Mathematics)" userId="f20d58f5-934b-4dba-b732-52dbaf14a598" providerId="ADAL" clId="{4D666DE3-414D-5A46-91A3-8380831482D0}" dt="2023-07-05T14:18:24.252" v="2965" actId="20577"/>
        <pc:sldMkLst>
          <pc:docMk/>
          <pc:sldMk cId="675038426" sldId="277"/>
        </pc:sldMkLst>
      </pc:sldChg>
      <pc:sldChg chg="modSp add mod modNotesTx">
        <pc:chgData name="Rowland Seymour (Mathematics)" userId="f20d58f5-934b-4dba-b732-52dbaf14a598" providerId="ADAL" clId="{4D666DE3-414D-5A46-91A3-8380831482D0}" dt="2023-07-05T14:31:21.007" v="4537" actId="20577"/>
        <pc:sldMkLst>
          <pc:docMk/>
          <pc:sldMk cId="876753884" sldId="278"/>
        </pc:sldMkLst>
        <pc:spChg chg="mod">
          <ac:chgData name="Rowland Seymour (Mathematics)" userId="f20d58f5-934b-4dba-b732-52dbaf14a598" providerId="ADAL" clId="{4D666DE3-414D-5A46-91A3-8380831482D0}" dt="2023-07-05T14:31:17.319" v="4530" actId="20577"/>
          <ac:spMkLst>
            <pc:docMk/>
            <pc:sldMk cId="876753884" sldId="278"/>
            <ac:spMk id="8" creationId="{00000000-0000-0000-0000-000000000000}"/>
          </ac:spMkLst>
        </pc:spChg>
      </pc:sldChg>
      <pc:sldChg chg="add ord modNotesTx">
        <pc:chgData name="Rowland Seymour (Mathematics)" userId="f20d58f5-934b-4dba-b732-52dbaf14a598" providerId="ADAL" clId="{4D666DE3-414D-5A46-91A3-8380831482D0}" dt="2023-07-05T14:30:41.244" v="4338" actId="20577"/>
        <pc:sldMkLst>
          <pc:docMk/>
          <pc:sldMk cId="2627934308" sldId="280"/>
        </pc:sldMkLst>
      </pc:sldChg>
      <pc:sldChg chg="add modNotesTx">
        <pc:chgData name="Rowland Seymour (Mathematics)" userId="f20d58f5-934b-4dba-b732-52dbaf14a598" providerId="ADAL" clId="{4D666DE3-414D-5A46-91A3-8380831482D0}" dt="2023-07-05T14:32:40.879" v="4907" actId="20577"/>
        <pc:sldMkLst>
          <pc:docMk/>
          <pc:sldMk cId="142542213" sldId="281"/>
        </pc:sldMkLst>
      </pc:sldChg>
      <pc:sldChg chg="add modNotesTx">
        <pc:chgData name="Rowland Seymour (Mathematics)" userId="f20d58f5-934b-4dba-b732-52dbaf14a598" providerId="ADAL" clId="{4D666DE3-414D-5A46-91A3-8380831482D0}" dt="2023-07-05T14:19:09.671" v="3099" actId="20577"/>
        <pc:sldMkLst>
          <pc:docMk/>
          <pc:sldMk cId="425981823" sldId="283"/>
        </pc:sldMkLst>
      </pc:sldChg>
      <pc:sldChg chg="modSp add mod modNotesTx">
        <pc:chgData name="Rowland Seymour (Mathematics)" userId="f20d58f5-934b-4dba-b732-52dbaf14a598" providerId="ADAL" clId="{4D666DE3-414D-5A46-91A3-8380831482D0}" dt="2023-07-05T14:27:36.106" v="3775" actId="20577"/>
        <pc:sldMkLst>
          <pc:docMk/>
          <pc:sldMk cId="3399234919" sldId="284"/>
        </pc:sldMkLst>
        <pc:spChg chg="mod">
          <ac:chgData name="Rowland Seymour (Mathematics)" userId="f20d58f5-934b-4dba-b732-52dbaf14a598" providerId="ADAL" clId="{4D666DE3-414D-5A46-91A3-8380831482D0}" dt="2023-07-05T14:19:17.011" v="3100" actId="313"/>
          <ac:spMkLst>
            <pc:docMk/>
            <pc:sldMk cId="3399234919" sldId="284"/>
            <ac:spMk id="9" creationId="{00000000-0000-0000-0000-000000000000}"/>
          </ac:spMkLst>
        </pc:spChg>
      </pc:sldChg>
      <pc:sldChg chg="add modNotesTx">
        <pc:chgData name="Rowland Seymour (Mathematics)" userId="f20d58f5-934b-4dba-b732-52dbaf14a598" providerId="ADAL" clId="{4D666DE3-414D-5A46-91A3-8380831482D0}" dt="2023-07-05T14:33:46.035" v="5238" actId="20577"/>
        <pc:sldMkLst>
          <pc:docMk/>
          <pc:sldMk cId="521235591" sldId="285"/>
        </pc:sldMkLst>
      </pc:sldChg>
      <pc:sldChg chg="add">
        <pc:chgData name="Rowland Seymour (Mathematics)" userId="f20d58f5-934b-4dba-b732-52dbaf14a598" providerId="ADAL" clId="{4D666DE3-414D-5A46-91A3-8380831482D0}" dt="2023-07-05T14:04:18.571" v="57"/>
        <pc:sldMkLst>
          <pc:docMk/>
          <pc:sldMk cId="3564765376" sldId="286"/>
        </pc:sldMkLst>
      </pc:sldChg>
      <pc:sldChg chg="modSp add mod modNotesTx">
        <pc:chgData name="Rowland Seymour (Mathematics)" userId="f20d58f5-934b-4dba-b732-52dbaf14a598" providerId="ADAL" clId="{4D666DE3-414D-5A46-91A3-8380831482D0}" dt="2023-07-05T14:15:42.734" v="2196" actId="20577"/>
        <pc:sldMkLst>
          <pc:docMk/>
          <pc:sldMk cId="2524379408" sldId="287"/>
        </pc:sldMkLst>
        <pc:spChg chg="mod">
          <ac:chgData name="Rowland Seymour (Mathematics)" userId="f20d58f5-934b-4dba-b732-52dbaf14a598" providerId="ADAL" clId="{4D666DE3-414D-5A46-91A3-8380831482D0}" dt="2023-07-05T14:11:39.610" v="1252" actId="20577"/>
          <ac:spMkLst>
            <pc:docMk/>
            <pc:sldMk cId="2524379408" sldId="287"/>
            <ac:spMk id="8" creationId="{00000000-0000-0000-0000-000000000000}"/>
          </ac:spMkLst>
        </pc:spChg>
        <pc:spChg chg="mod">
          <ac:chgData name="Rowland Seymour (Mathematics)" userId="f20d58f5-934b-4dba-b732-52dbaf14a598" providerId="ADAL" clId="{4D666DE3-414D-5A46-91A3-8380831482D0}" dt="2023-07-05T14:13:38.069" v="1602" actId="20577"/>
          <ac:spMkLst>
            <pc:docMk/>
            <pc:sldMk cId="2524379408" sldId="287"/>
            <ac:spMk id="9" creationId="{00000000-0000-0000-0000-000000000000}"/>
          </ac:spMkLst>
        </pc:spChg>
      </pc:sldChg>
    </pc:docChg>
  </pc:docChgLst>
  <pc:docChgLst>
    <pc:chgData name="helen.mccabe@nottingham.ac.uk" userId="S::urn:spo:guest#helen.mccabe@nottingham.ac.uk::" providerId="AD" clId="Web-{7A6E3A68-1291-AC67-D1C1-1C2CA924123D}"/>
    <pc:docChg chg="mod modSld">
      <pc:chgData name="helen.mccabe@nottingham.ac.uk" userId="S::urn:spo:guest#helen.mccabe@nottingham.ac.uk::" providerId="AD" clId="Web-{7A6E3A68-1291-AC67-D1C1-1C2CA924123D}" dt="2023-06-28T15:09:53.402" v="5" actId="20577"/>
      <pc:docMkLst>
        <pc:docMk/>
      </pc:docMkLst>
      <pc:sldChg chg="addCm">
        <pc:chgData name="helen.mccabe@nottingham.ac.uk" userId="S::urn:spo:guest#helen.mccabe@nottingham.ac.uk::" providerId="AD" clId="Web-{7A6E3A68-1291-AC67-D1C1-1C2CA924123D}" dt="2023-06-28T15:08:37.381" v="1"/>
        <pc:sldMkLst>
          <pc:docMk/>
          <pc:sldMk cId="1073948424" sldId="266"/>
        </pc:sldMkLst>
        <pc:extLst>
          <p:ext xmlns:p="http://schemas.openxmlformats.org/presentationml/2006/main" uri="{D6D511B9-2390-475A-947B-AFAB55BFBCF1}">
            <pc226:cmChg xmlns:pc226="http://schemas.microsoft.com/office/powerpoint/2022/06/main/command" chg="add">
              <pc226:chgData name="helen.mccabe@nottingham.ac.uk" userId="S::urn:spo:guest#helen.mccabe@nottingham.ac.uk::" providerId="AD" clId="Web-{7A6E3A68-1291-AC67-D1C1-1C2CA924123D}" dt="2023-06-28T15:08:37.381" v="1"/>
              <pc2:cmMkLst xmlns:pc2="http://schemas.microsoft.com/office/powerpoint/2019/9/main/command">
                <pc:docMk/>
                <pc:sldMk cId="1073948424" sldId="266"/>
                <pc2:cmMk id="{196AF1AE-5E5E-45EC-89EA-66F5AEFF0E6E}"/>
              </pc2:cmMkLst>
            </pc226:cmChg>
          </p:ext>
        </pc:extLst>
      </pc:sldChg>
      <pc:sldChg chg="addCm">
        <pc:chgData name="helen.mccabe@nottingham.ac.uk" userId="S::urn:spo:guest#helen.mccabe@nottingham.ac.uk::" providerId="AD" clId="Web-{7A6E3A68-1291-AC67-D1C1-1C2CA924123D}" dt="2023-06-28T15:09:11.571" v="2"/>
        <pc:sldMkLst>
          <pc:docMk/>
          <pc:sldMk cId="3919594423" sldId="269"/>
        </pc:sldMkLst>
        <pc:extLst>
          <p:ext xmlns:p="http://schemas.openxmlformats.org/presentationml/2006/main" uri="{D6D511B9-2390-475A-947B-AFAB55BFBCF1}">
            <pc226:cmChg xmlns:pc226="http://schemas.microsoft.com/office/powerpoint/2022/06/main/command" chg="add">
              <pc226:chgData name="helen.mccabe@nottingham.ac.uk" userId="S::urn:spo:guest#helen.mccabe@nottingham.ac.uk::" providerId="AD" clId="Web-{7A6E3A68-1291-AC67-D1C1-1C2CA924123D}" dt="2023-06-28T15:09:11.571" v="2"/>
              <pc2:cmMkLst xmlns:pc2="http://schemas.microsoft.com/office/powerpoint/2019/9/main/command">
                <pc:docMk/>
                <pc:sldMk cId="3919594423" sldId="269"/>
                <pc2:cmMk id="{9595F1C2-4393-4B1C-85AD-A275846BF317}"/>
              </pc2:cmMkLst>
            </pc226:cmChg>
          </p:ext>
        </pc:extLst>
      </pc:sldChg>
      <pc:sldChg chg="modSp addCm">
        <pc:chgData name="helen.mccabe@nottingham.ac.uk" userId="S::urn:spo:guest#helen.mccabe@nottingham.ac.uk::" providerId="AD" clId="Web-{7A6E3A68-1291-AC67-D1C1-1C2CA924123D}" dt="2023-06-28T15:09:53.402" v="5" actId="20577"/>
        <pc:sldMkLst>
          <pc:docMk/>
          <pc:sldMk cId="930467616" sldId="275"/>
        </pc:sldMkLst>
        <pc:spChg chg="mod">
          <ac:chgData name="helen.mccabe@nottingham.ac.uk" userId="S::urn:spo:guest#helen.mccabe@nottingham.ac.uk::" providerId="AD" clId="Web-{7A6E3A68-1291-AC67-D1C1-1C2CA924123D}" dt="2023-06-28T15:09:53.402" v="5" actId="20577"/>
          <ac:spMkLst>
            <pc:docMk/>
            <pc:sldMk cId="930467616" sldId="275"/>
            <ac:spMk id="3" creationId="{9276D4BB-9798-F9B4-C332-C92D46389953}"/>
          </ac:spMkLst>
        </pc:spChg>
        <pc:extLst>
          <p:ext xmlns:p="http://schemas.openxmlformats.org/presentationml/2006/main" uri="{D6D511B9-2390-475A-947B-AFAB55BFBCF1}">
            <pc226:cmChg xmlns:pc226="http://schemas.microsoft.com/office/powerpoint/2022/06/main/command" chg="add">
              <pc226:chgData name="helen.mccabe@nottingham.ac.uk" userId="S::urn:spo:guest#helen.mccabe@nottingham.ac.uk::" providerId="AD" clId="Web-{7A6E3A68-1291-AC67-D1C1-1C2CA924123D}" dt="2023-06-28T15:09:45.042" v="4"/>
              <pc2:cmMkLst xmlns:pc2="http://schemas.microsoft.com/office/powerpoint/2019/9/main/command">
                <pc:docMk/>
                <pc:sldMk cId="930467616" sldId="275"/>
                <pc2:cmMk id="{98B0DAFD-2514-4A88-AD5D-5C00BB2D9294}"/>
              </pc2:cmMkLst>
            </pc226:cmChg>
          </p:ext>
        </pc:extLst>
      </pc:sldChg>
    </pc:docChg>
  </pc:docChgLst>
  <pc:docChgLst>
    <pc:chgData name="Rowland Seymour (Mathematics)" userId="f20d58f5-934b-4dba-b732-52dbaf14a598" providerId="ADAL" clId="{623AB7D9-22A2-DC41-8CC4-67F1CE561C1C}"/>
    <pc:docChg chg="undo custSel modSld">
      <pc:chgData name="Rowland Seymour (Mathematics)" userId="f20d58f5-934b-4dba-b732-52dbaf14a598" providerId="ADAL" clId="{623AB7D9-22A2-DC41-8CC4-67F1CE561C1C}" dt="2023-07-25T11:52:51.918" v="309" actId="20577"/>
      <pc:docMkLst>
        <pc:docMk/>
      </pc:docMkLst>
      <pc:sldChg chg="modSp mod modNotesTx">
        <pc:chgData name="Rowland Seymour (Mathematics)" userId="f20d58f5-934b-4dba-b732-52dbaf14a598" providerId="ADAL" clId="{623AB7D9-22A2-DC41-8CC4-67F1CE561C1C}" dt="2023-07-25T08:53:33.737" v="221" actId="20577"/>
        <pc:sldMkLst>
          <pc:docMk/>
          <pc:sldMk cId="497854067" sldId="276"/>
        </pc:sldMkLst>
        <pc:spChg chg="mod">
          <ac:chgData name="Rowland Seymour (Mathematics)" userId="f20d58f5-934b-4dba-b732-52dbaf14a598" providerId="ADAL" clId="{623AB7D9-22A2-DC41-8CC4-67F1CE561C1C}" dt="2023-07-25T08:52:44.580" v="89" actId="20577"/>
          <ac:spMkLst>
            <pc:docMk/>
            <pc:sldMk cId="497854067" sldId="276"/>
            <ac:spMk id="9" creationId="{00000000-0000-0000-0000-000000000000}"/>
          </ac:spMkLst>
        </pc:spChg>
      </pc:sldChg>
      <pc:sldChg chg="modSp mod">
        <pc:chgData name="Rowland Seymour (Mathematics)" userId="f20d58f5-934b-4dba-b732-52dbaf14a598" providerId="ADAL" clId="{623AB7D9-22A2-DC41-8CC4-67F1CE561C1C}" dt="2023-07-25T11:50:45.112" v="233" actId="21"/>
        <pc:sldMkLst>
          <pc:docMk/>
          <pc:sldMk cId="675038426" sldId="277"/>
        </pc:sldMkLst>
        <pc:spChg chg="mod">
          <ac:chgData name="Rowland Seymour (Mathematics)" userId="f20d58f5-934b-4dba-b732-52dbaf14a598" providerId="ADAL" clId="{623AB7D9-22A2-DC41-8CC4-67F1CE561C1C}" dt="2023-07-25T11:50:45.112" v="233" actId="21"/>
          <ac:spMkLst>
            <pc:docMk/>
            <pc:sldMk cId="675038426" sldId="277"/>
            <ac:spMk id="9" creationId="{00000000-0000-0000-0000-000000000000}"/>
          </ac:spMkLst>
        </pc:spChg>
      </pc:sldChg>
      <pc:sldChg chg="modSp mod modNotesTx">
        <pc:chgData name="Rowland Seymour (Mathematics)" userId="f20d58f5-934b-4dba-b732-52dbaf14a598" providerId="ADAL" clId="{623AB7D9-22A2-DC41-8CC4-67F1CE561C1C}" dt="2023-07-25T11:52:51.918" v="309" actId="20577"/>
        <pc:sldMkLst>
          <pc:docMk/>
          <pc:sldMk cId="425981823" sldId="283"/>
        </pc:sldMkLst>
        <pc:spChg chg="mod">
          <ac:chgData name="Rowland Seymour (Mathematics)" userId="f20d58f5-934b-4dba-b732-52dbaf14a598" providerId="ADAL" clId="{623AB7D9-22A2-DC41-8CC4-67F1CE561C1C}" dt="2023-07-25T11:52:51.918" v="309" actId="20577"/>
          <ac:spMkLst>
            <pc:docMk/>
            <pc:sldMk cId="425981823" sldId="283"/>
            <ac:spMk id="3" creationId="{199FD031-212C-4001-5EEE-984A6D7861B2}"/>
          </ac:spMkLst>
        </pc:spChg>
      </pc:sldChg>
    </pc:docChg>
  </pc:docChgLst>
  <pc:docChgLst>
    <pc:chgData name="Ashwini Deshmukh (Sport, Exercise and Rehabilitation Sciences)" userId="S::a.deshmukh@bham.ac.uk::7c344e30-3f83-4e21-bdd3-5f248b07103c" providerId="AD" clId="Web-{813953E5-17AE-4CF9-AA03-3B8908761347}"/>
    <pc:docChg chg="mod modSld">
      <pc:chgData name="Ashwini Deshmukh (Sport, Exercise and Rehabilitation Sciences)" userId="S::a.deshmukh@bham.ac.uk::7c344e30-3f83-4e21-bdd3-5f248b07103c" providerId="AD" clId="Web-{813953E5-17AE-4CF9-AA03-3B8908761347}" dt="2023-06-29T10:28:08.335" v="30" actId="20577"/>
      <pc:docMkLst>
        <pc:docMk/>
      </pc:docMkLst>
      <pc:sldChg chg="modSp modCm">
        <pc:chgData name="Ashwini Deshmukh (Sport, Exercise and Rehabilitation Sciences)" userId="S::a.deshmukh@bham.ac.uk::7c344e30-3f83-4e21-bdd3-5f248b07103c" providerId="AD" clId="Web-{813953E5-17AE-4CF9-AA03-3B8908761347}" dt="2023-06-29T10:28:08.335" v="30" actId="20577"/>
        <pc:sldMkLst>
          <pc:docMk/>
          <pc:sldMk cId="3919594423" sldId="269"/>
        </pc:sldMkLst>
        <pc:spChg chg="mod">
          <ac:chgData name="Ashwini Deshmukh (Sport, Exercise and Rehabilitation Sciences)" userId="S::a.deshmukh@bham.ac.uk::7c344e30-3f83-4e21-bdd3-5f248b07103c" providerId="AD" clId="Web-{813953E5-17AE-4CF9-AA03-3B8908761347}" dt="2023-06-29T10:28:08.335" v="30" actId="20577"/>
          <ac:spMkLst>
            <pc:docMk/>
            <pc:sldMk cId="3919594423" sldId="269"/>
            <ac:spMk id="3" creationId="{9276D4BB-9798-F9B4-C332-C92D46389953}"/>
          </ac:spMkLst>
        </pc:spChg>
        <pc:extLst>
          <p:ext xmlns:p="http://schemas.openxmlformats.org/presentationml/2006/main" uri="{D6D511B9-2390-475A-947B-AFAB55BFBCF1}">
            <pc226:cmChg xmlns:pc226="http://schemas.microsoft.com/office/powerpoint/2022/06/main/command" chg="">
              <pc226:chgData name="Ashwini Deshmukh (Sport, Exercise and Rehabilitation Sciences)" userId="S::a.deshmukh@bham.ac.uk::7c344e30-3f83-4e21-bdd3-5f248b07103c" providerId="AD" clId="Web-{813953E5-17AE-4CF9-AA03-3B8908761347}" dt="2023-06-29T10:27:30.068" v="27"/>
              <pc2:cmMkLst xmlns:pc2="http://schemas.microsoft.com/office/powerpoint/2019/9/main/command">
                <pc:docMk/>
                <pc:sldMk cId="3919594423" sldId="269"/>
                <pc2:cmMk id="{9595F1C2-4393-4B1C-85AD-A275846BF317}"/>
              </pc2:cmMkLst>
              <pc226:cmRplyChg chg="add">
                <pc226:chgData name="Ashwini Deshmukh (Sport, Exercise and Rehabilitation Sciences)" userId="S::a.deshmukh@bham.ac.uk::7c344e30-3f83-4e21-bdd3-5f248b07103c" providerId="AD" clId="Web-{813953E5-17AE-4CF9-AA03-3B8908761347}" dt="2023-06-29T10:27:30.068" v="27"/>
                <pc2:cmRplyMkLst xmlns:pc2="http://schemas.microsoft.com/office/powerpoint/2019/9/main/command">
                  <pc:docMk/>
                  <pc:sldMk cId="3919594423" sldId="269"/>
                  <pc2:cmMk id="{9595F1C2-4393-4B1C-85AD-A275846BF317}"/>
                  <pc2:cmRplyMk id="{0718D014-D4A1-4DBE-B02F-888C98C16804}"/>
                </pc2:cmRplyMkLst>
              </pc226:cmRplyChg>
            </pc226:cmChg>
          </p:ext>
        </pc:extLst>
      </pc:sldChg>
    </pc:docChg>
  </pc:docChgLst>
  <pc:docChgLst>
    <pc:chgData name="Ashwini Deshmukh (Sport, Exercise and Rehabilitation Sciences)" userId="S::a.deshmukh@bham.ac.uk::7c344e30-3f83-4e21-bdd3-5f248b07103c" providerId="AD" clId="Web-{5F1016C5-8343-6DEB-9221-BECB6D4DBE8B}"/>
    <pc:docChg chg="modSld">
      <pc:chgData name="Ashwini Deshmukh (Sport, Exercise and Rehabilitation Sciences)" userId="S::a.deshmukh@bham.ac.uk::7c344e30-3f83-4e21-bdd3-5f248b07103c" providerId="AD" clId="Web-{5F1016C5-8343-6DEB-9221-BECB6D4DBE8B}" dt="2023-07-24T11:15:53.103" v="65" actId="20577"/>
      <pc:docMkLst>
        <pc:docMk/>
      </pc:docMkLst>
      <pc:sldChg chg="modSp">
        <pc:chgData name="Ashwini Deshmukh (Sport, Exercise and Rehabilitation Sciences)" userId="S::a.deshmukh@bham.ac.uk::7c344e30-3f83-4e21-bdd3-5f248b07103c" providerId="AD" clId="Web-{5F1016C5-8343-6DEB-9221-BECB6D4DBE8B}" dt="2023-07-24T11:15:53.103" v="65" actId="20577"/>
        <pc:sldMkLst>
          <pc:docMk/>
          <pc:sldMk cId="675038426" sldId="277"/>
        </pc:sldMkLst>
        <pc:spChg chg="mod">
          <ac:chgData name="Ashwini Deshmukh (Sport, Exercise and Rehabilitation Sciences)" userId="S::a.deshmukh@bham.ac.uk::7c344e30-3f83-4e21-bdd3-5f248b07103c" providerId="AD" clId="Web-{5F1016C5-8343-6DEB-9221-BECB6D4DBE8B}" dt="2023-07-24T11:14:55.755" v="42" actId="14100"/>
          <ac:spMkLst>
            <pc:docMk/>
            <pc:sldMk cId="675038426" sldId="277"/>
            <ac:spMk id="8" creationId="{00000000-0000-0000-0000-000000000000}"/>
          </ac:spMkLst>
        </pc:spChg>
        <pc:spChg chg="mod">
          <ac:chgData name="Ashwini Deshmukh (Sport, Exercise and Rehabilitation Sciences)" userId="S::a.deshmukh@bham.ac.uk::7c344e30-3f83-4e21-bdd3-5f248b07103c" providerId="AD" clId="Web-{5F1016C5-8343-6DEB-9221-BECB6D4DBE8B}" dt="2023-07-24T11:15:53.103" v="65" actId="20577"/>
          <ac:spMkLst>
            <pc:docMk/>
            <pc:sldMk cId="675038426" sldId="277"/>
            <ac:spMk id="9" creationId="{00000000-0000-0000-0000-000000000000}"/>
          </ac:spMkLst>
        </pc:spChg>
      </pc:sldChg>
    </pc:docChg>
  </pc:docChgLst>
  <pc:docChgLst>
    <pc:chgData name="Ashwini Deshmukh (Sport, Exercise and Rehabilitation Sciences)" userId="S::a.deshmukh@bham.ac.uk::7c344e30-3f83-4e21-bdd3-5f248b07103c" providerId="AD" clId="Web-{89947B19-379B-95DE-CB45-FA1B7E7EFE00}"/>
    <pc:docChg chg="modSld">
      <pc:chgData name="Ashwini Deshmukh (Sport, Exercise and Rehabilitation Sciences)" userId="S::a.deshmukh@bham.ac.uk::7c344e30-3f83-4e21-bdd3-5f248b07103c" providerId="AD" clId="Web-{89947B19-379B-95DE-CB45-FA1B7E7EFE00}" dt="2023-06-28T15:13:46.198" v="0" actId="20577"/>
      <pc:docMkLst>
        <pc:docMk/>
      </pc:docMkLst>
      <pc:sldChg chg="modSp">
        <pc:chgData name="Ashwini Deshmukh (Sport, Exercise and Rehabilitation Sciences)" userId="S::a.deshmukh@bham.ac.uk::7c344e30-3f83-4e21-bdd3-5f248b07103c" providerId="AD" clId="Web-{89947B19-379B-95DE-CB45-FA1B7E7EFE00}" dt="2023-06-28T15:13:46.198" v="0" actId="20577"/>
        <pc:sldMkLst>
          <pc:docMk/>
          <pc:sldMk cId="3855887011" sldId="262"/>
        </pc:sldMkLst>
        <pc:spChg chg="mod">
          <ac:chgData name="Ashwini Deshmukh (Sport, Exercise and Rehabilitation Sciences)" userId="S::a.deshmukh@bham.ac.uk::7c344e30-3f83-4e21-bdd3-5f248b07103c" providerId="AD" clId="Web-{89947B19-379B-95DE-CB45-FA1B7E7EFE00}" dt="2023-06-28T15:13:46.198" v="0" actId="20577"/>
          <ac:spMkLst>
            <pc:docMk/>
            <pc:sldMk cId="3855887011" sldId="262"/>
            <ac:spMk id="5" creationId="{00000000-0000-0000-0000-000000000000}"/>
          </ac:spMkLst>
        </pc:spChg>
      </pc:sldChg>
    </pc:docChg>
  </pc:docChgLst>
  <pc:docChgLst>
    <pc:chgData name="Rowland Seymour (Mathematics)" userId="f20d58f5-934b-4dba-b732-52dbaf14a598" providerId="ADAL" clId="{DD5039E4-7325-604F-A39F-AC124B5AC2DE}"/>
    <pc:docChg chg="modSld">
      <pc:chgData name="Rowland Seymour (Mathematics)" userId="f20d58f5-934b-4dba-b732-52dbaf14a598" providerId="ADAL" clId="{DD5039E4-7325-604F-A39F-AC124B5AC2DE}" dt="2023-07-06T08:22:52.284" v="2"/>
      <pc:docMkLst>
        <pc:docMk/>
      </pc:docMkLst>
      <pc:sldChg chg="modNotesTx">
        <pc:chgData name="Rowland Seymour (Mathematics)" userId="f20d58f5-934b-4dba-b732-52dbaf14a598" providerId="ADAL" clId="{DD5039E4-7325-604F-A39F-AC124B5AC2DE}" dt="2023-07-06T08:22:41.571" v="0"/>
        <pc:sldMkLst>
          <pc:docMk/>
          <pc:sldMk cId="1716277737" sldId="271"/>
        </pc:sldMkLst>
      </pc:sldChg>
      <pc:sldChg chg="modNotesTx">
        <pc:chgData name="Rowland Seymour (Mathematics)" userId="f20d58f5-934b-4dba-b732-52dbaf14a598" providerId="ADAL" clId="{DD5039E4-7325-604F-A39F-AC124B5AC2DE}" dt="2023-07-06T08:22:52.284" v="2"/>
        <pc:sldMkLst>
          <pc:docMk/>
          <pc:sldMk cId="3398677066" sldId="272"/>
        </pc:sldMkLst>
      </pc:sldChg>
      <pc:sldChg chg="modNotesTx">
        <pc:chgData name="Rowland Seymour (Mathematics)" userId="f20d58f5-934b-4dba-b732-52dbaf14a598" providerId="ADAL" clId="{DD5039E4-7325-604F-A39F-AC124B5AC2DE}" dt="2023-07-06T08:22:46.407" v="1"/>
        <pc:sldMkLst>
          <pc:docMk/>
          <pc:sldMk cId="3564765376" sldId="286"/>
        </pc:sldMkLst>
      </pc:sldChg>
    </pc:docChg>
  </pc:docChgLst>
  <pc:docChgLst>
    <pc:chgData name="Rowland Seymour (Mathematics)" userId="f20d58f5-934b-4dba-b732-52dbaf14a598" providerId="ADAL" clId="{83592218-C525-3046-8D84-064158CDDD83}"/>
    <pc:docChg chg="custSel modSld">
      <pc:chgData name="Rowland Seymour (Mathematics)" userId="f20d58f5-934b-4dba-b732-52dbaf14a598" providerId="ADAL" clId="{83592218-C525-3046-8D84-064158CDDD83}" dt="2023-08-03T08:31:56.501" v="7" actId="700"/>
      <pc:docMkLst>
        <pc:docMk/>
      </pc:docMkLst>
      <pc:sldChg chg="addSp delSp modSp mod modClrScheme chgLayout">
        <pc:chgData name="Rowland Seymour (Mathematics)" userId="f20d58f5-934b-4dba-b732-52dbaf14a598" providerId="ADAL" clId="{83592218-C525-3046-8D84-064158CDDD83}" dt="2023-08-03T08:31:50.857" v="6" actId="700"/>
        <pc:sldMkLst>
          <pc:docMk/>
          <pc:sldMk cId="3398677066" sldId="272"/>
        </pc:sldMkLst>
        <pc:spChg chg="del mod ord">
          <ac:chgData name="Rowland Seymour (Mathematics)" userId="f20d58f5-934b-4dba-b732-52dbaf14a598" providerId="ADAL" clId="{83592218-C525-3046-8D84-064158CDDD83}" dt="2023-08-03T08:31:50.857" v="6" actId="700"/>
          <ac:spMkLst>
            <pc:docMk/>
            <pc:sldMk cId="3398677066" sldId="272"/>
            <ac:spMk id="2" creationId="{B3697648-F4DC-5D39-18AF-27117BC8E8F6}"/>
          </ac:spMkLst>
        </pc:spChg>
        <pc:spChg chg="mod ord">
          <ac:chgData name="Rowland Seymour (Mathematics)" userId="f20d58f5-934b-4dba-b732-52dbaf14a598" providerId="ADAL" clId="{83592218-C525-3046-8D84-064158CDDD83}" dt="2023-08-03T08:31:50.857" v="6" actId="700"/>
          <ac:spMkLst>
            <pc:docMk/>
            <pc:sldMk cId="3398677066" sldId="272"/>
            <ac:spMk id="3" creationId="{9C341311-6BF6-B212-3D9F-78D6217C4412}"/>
          </ac:spMkLst>
        </pc:spChg>
        <pc:spChg chg="add mod ord">
          <ac:chgData name="Rowland Seymour (Mathematics)" userId="f20d58f5-934b-4dba-b732-52dbaf14a598" providerId="ADAL" clId="{83592218-C525-3046-8D84-064158CDDD83}" dt="2023-08-03T08:31:50.857" v="6" actId="700"/>
          <ac:spMkLst>
            <pc:docMk/>
            <pc:sldMk cId="3398677066" sldId="272"/>
            <ac:spMk id="4" creationId="{BF8882CB-75F8-C7A8-CB50-1115541625B7}"/>
          </ac:spMkLst>
        </pc:spChg>
      </pc:sldChg>
      <pc:sldChg chg="modSp mod">
        <pc:chgData name="Rowland Seymour (Mathematics)" userId="f20d58f5-934b-4dba-b732-52dbaf14a598" providerId="ADAL" clId="{83592218-C525-3046-8D84-064158CDDD83}" dt="2023-08-03T08:28:11.181" v="0" actId="20577"/>
        <pc:sldMkLst>
          <pc:docMk/>
          <pc:sldMk cId="497854067" sldId="276"/>
        </pc:sldMkLst>
        <pc:spChg chg="mod">
          <ac:chgData name="Rowland Seymour (Mathematics)" userId="f20d58f5-934b-4dba-b732-52dbaf14a598" providerId="ADAL" clId="{83592218-C525-3046-8D84-064158CDDD83}" dt="2023-08-03T08:28:11.181" v="0" actId="20577"/>
          <ac:spMkLst>
            <pc:docMk/>
            <pc:sldMk cId="497854067" sldId="276"/>
            <ac:spMk id="9" creationId="{00000000-0000-0000-0000-000000000000}"/>
          </ac:spMkLst>
        </pc:spChg>
      </pc:sldChg>
      <pc:sldChg chg="modSp mod">
        <pc:chgData name="Rowland Seymour (Mathematics)" userId="f20d58f5-934b-4dba-b732-52dbaf14a598" providerId="ADAL" clId="{83592218-C525-3046-8D84-064158CDDD83}" dt="2023-08-03T08:29:40.142" v="2" actId="20577"/>
        <pc:sldMkLst>
          <pc:docMk/>
          <pc:sldMk cId="425981823" sldId="283"/>
        </pc:sldMkLst>
        <pc:spChg chg="mod">
          <ac:chgData name="Rowland Seymour (Mathematics)" userId="f20d58f5-934b-4dba-b732-52dbaf14a598" providerId="ADAL" clId="{83592218-C525-3046-8D84-064158CDDD83}" dt="2023-08-03T08:29:40.142" v="2" actId="20577"/>
          <ac:spMkLst>
            <pc:docMk/>
            <pc:sldMk cId="425981823" sldId="283"/>
            <ac:spMk id="3" creationId="{199FD031-212C-4001-5EEE-984A6D7861B2}"/>
          </ac:spMkLst>
        </pc:spChg>
      </pc:sldChg>
      <pc:sldChg chg="addSp delSp modSp mod modClrScheme chgLayout">
        <pc:chgData name="Rowland Seymour (Mathematics)" userId="f20d58f5-934b-4dba-b732-52dbaf14a598" providerId="ADAL" clId="{83592218-C525-3046-8D84-064158CDDD83}" dt="2023-08-03T08:31:56.501" v="7" actId="700"/>
        <pc:sldMkLst>
          <pc:docMk/>
          <pc:sldMk cId="3564765376" sldId="286"/>
        </pc:sldMkLst>
        <pc:spChg chg="del mod ord">
          <ac:chgData name="Rowland Seymour (Mathematics)" userId="f20d58f5-934b-4dba-b732-52dbaf14a598" providerId="ADAL" clId="{83592218-C525-3046-8D84-064158CDDD83}" dt="2023-08-03T08:31:34.565" v="3" actId="700"/>
          <ac:spMkLst>
            <pc:docMk/>
            <pc:sldMk cId="3564765376" sldId="286"/>
            <ac:spMk id="2" creationId="{F3774CD1-FE6B-5ABA-A74B-22BC19FBF4F5}"/>
          </ac:spMkLst>
        </pc:spChg>
        <pc:spChg chg="mod ord">
          <ac:chgData name="Rowland Seymour (Mathematics)" userId="f20d58f5-934b-4dba-b732-52dbaf14a598" providerId="ADAL" clId="{83592218-C525-3046-8D84-064158CDDD83}" dt="2023-08-03T08:31:56.501" v="7" actId="700"/>
          <ac:spMkLst>
            <pc:docMk/>
            <pc:sldMk cId="3564765376" sldId="286"/>
            <ac:spMk id="3" creationId="{A017248A-FDD0-98AC-D1A0-655F59DCB2EF}"/>
          </ac:spMkLst>
        </pc:spChg>
        <pc:spChg chg="add del mod ord">
          <ac:chgData name="Rowland Seymour (Mathematics)" userId="f20d58f5-934b-4dba-b732-52dbaf14a598" providerId="ADAL" clId="{83592218-C525-3046-8D84-064158CDDD83}" dt="2023-08-03T08:31:44.100" v="4" actId="478"/>
          <ac:spMkLst>
            <pc:docMk/>
            <pc:sldMk cId="3564765376" sldId="286"/>
            <ac:spMk id="4" creationId="{BA08F177-3CC1-9A82-D2AD-7A24A39FDB50}"/>
          </ac:spMkLst>
        </pc:spChg>
        <pc:spChg chg="add mod ord">
          <ac:chgData name="Rowland Seymour (Mathematics)" userId="f20d58f5-934b-4dba-b732-52dbaf14a598" providerId="ADAL" clId="{83592218-C525-3046-8D84-064158CDDD83}" dt="2023-08-03T08:31:56.501" v="7" actId="700"/>
          <ac:spMkLst>
            <pc:docMk/>
            <pc:sldMk cId="3564765376" sldId="286"/>
            <ac:spMk id="5" creationId="{F6AD1369-D6FF-9EBB-89DA-32632C71640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F8000E5-E1BF-1B49-8B13-714438104DEF}"/>
              </a:ext>
            </a:extLst>
          </p:cNvPr>
          <p:cNvSpPr>
            <a:spLocks noGrp="1"/>
          </p:cNvSpPr>
          <p:nvPr>
            <p:ph type="hdr" sz="quarter"/>
          </p:nvPr>
        </p:nvSpPr>
        <p:spPr>
          <a:xfrm>
            <a:off x="0" y="0"/>
            <a:ext cx="3962400" cy="342900"/>
          </a:xfrm>
          <a:prstGeom prst="rect">
            <a:avLst/>
          </a:prstGeom>
        </p:spPr>
        <p:txBody>
          <a:bodyPr vert="horz" lIns="91440" tIns="45720" rIns="91440" bIns="45720" rtlCol="0"/>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3" name="Date Placeholder 2">
            <a:extLst>
              <a:ext uri="{FF2B5EF4-FFF2-40B4-BE49-F238E27FC236}">
                <a16:creationId xmlns:a16="http://schemas.microsoft.com/office/drawing/2014/main" id="{C316E7D2-FA68-9F43-935B-5C4FB410B5F9}"/>
              </a:ext>
            </a:extLst>
          </p:cNvPr>
          <p:cNvSpPr>
            <a:spLocks noGrp="1"/>
          </p:cNvSpPr>
          <p:nvPr>
            <p:ph type="dt" sz="quarter" idx="1"/>
          </p:nvPr>
        </p:nvSpPr>
        <p:spPr>
          <a:xfrm>
            <a:off x="5180013" y="0"/>
            <a:ext cx="3962400" cy="3429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A3251F9C-DD71-D44B-BC61-B9FFF09B63D6}" type="datetimeFigureOut">
              <a:rPr lang="en-US" altLang="en-US"/>
              <a:pPr>
                <a:defRPr/>
              </a:pPr>
              <a:t>12/6/23</a:t>
            </a:fld>
            <a:endParaRPr lang="en-US" altLang="en-US"/>
          </a:p>
        </p:txBody>
      </p:sp>
      <p:sp>
        <p:nvSpPr>
          <p:cNvPr id="4" name="Footer Placeholder 3">
            <a:extLst>
              <a:ext uri="{FF2B5EF4-FFF2-40B4-BE49-F238E27FC236}">
                <a16:creationId xmlns:a16="http://schemas.microsoft.com/office/drawing/2014/main" id="{B385D875-A649-3A4B-8E3B-058149450C42}"/>
              </a:ext>
            </a:extLst>
          </p:cNvPr>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eaLnBrk="1" hangingPunct="1">
              <a:defRPr sz="1200">
                <a:latin typeface="Arial" charset="0"/>
                <a:ea typeface="ＭＳ Ｐゴシック" charset="0"/>
                <a:cs typeface="ＭＳ Ｐゴシック" charset="0"/>
              </a:defRPr>
            </a:lvl1pPr>
          </a:lstStyle>
          <a:p>
            <a:pPr>
              <a:defRPr/>
            </a:pPr>
            <a:endParaRPr lang="en-US"/>
          </a:p>
        </p:txBody>
      </p:sp>
      <p:sp>
        <p:nvSpPr>
          <p:cNvPr id="5" name="Slide Number Placeholder 4">
            <a:extLst>
              <a:ext uri="{FF2B5EF4-FFF2-40B4-BE49-F238E27FC236}">
                <a16:creationId xmlns:a16="http://schemas.microsoft.com/office/drawing/2014/main" id="{82201212-A529-7F40-936E-A515A995FDE7}"/>
              </a:ext>
            </a:extLst>
          </p:cNvPr>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870662C-C48F-D348-A8B1-EF16E886014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1814C16E-B00C-4FA4-8953-2E262D1684AF}" type="datetimeFigureOut">
              <a:rPr lang="en-GB" smtClean="0"/>
              <a:t>06/12/2023</a:t>
            </a:fld>
            <a:endParaRPr lang="en-GB"/>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0B68C3CB-3118-423E-861A-757A9737E9E3}" type="slidenum">
              <a:rPr lang="en-GB" smtClean="0"/>
              <a:t>‹#›</a:t>
            </a:fld>
            <a:endParaRPr lang="en-GB"/>
          </a:p>
        </p:txBody>
      </p:sp>
    </p:spTree>
    <p:extLst>
      <p:ext uri="{BB962C8B-B14F-4D97-AF65-F5344CB8AC3E}">
        <p14:creationId xmlns:p14="http://schemas.microsoft.com/office/powerpoint/2010/main" val="379535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Welcome everyone to the unit. You should explain that this unit will show people how to deal with safeguarding situations involving forced marriage and what procedures should be followed.. The unit should take around 20 minutes to deliver. </a:t>
            </a:r>
          </a:p>
          <a:p>
            <a:endParaRPr lang="en-GB" dirty="0"/>
          </a:p>
        </p:txBody>
      </p:sp>
      <p:sp>
        <p:nvSpPr>
          <p:cNvPr id="4" name="Slide Number Placeholder 3"/>
          <p:cNvSpPr>
            <a:spLocks noGrp="1"/>
          </p:cNvSpPr>
          <p:nvPr>
            <p:ph type="sldNum" sz="quarter" idx="5"/>
          </p:nvPr>
        </p:nvSpPr>
        <p:spPr/>
        <p:txBody>
          <a:bodyPr/>
          <a:lstStyle/>
          <a:p>
            <a:fld id="{0B68C3CB-3118-423E-861A-757A9737E9E3}" type="slidenum">
              <a:rPr lang="en-GB" smtClean="0"/>
              <a:t>2</a:t>
            </a:fld>
            <a:endParaRPr lang="en-GB"/>
          </a:p>
        </p:txBody>
      </p:sp>
    </p:spTree>
    <p:extLst>
      <p:ext uri="{BB962C8B-B14F-4D97-AF65-F5344CB8AC3E}">
        <p14:creationId xmlns:p14="http://schemas.microsoft.com/office/powerpoint/2010/main" val="1223970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these are some other recommendations from the Forced Marriage Unit safeguarding guidelines.  </a:t>
            </a:r>
          </a:p>
        </p:txBody>
      </p:sp>
      <p:sp>
        <p:nvSpPr>
          <p:cNvPr id="4" name="Slide Number Placeholder 3"/>
          <p:cNvSpPr>
            <a:spLocks noGrp="1"/>
          </p:cNvSpPr>
          <p:nvPr>
            <p:ph type="sldNum" sz="quarter" idx="5"/>
          </p:nvPr>
        </p:nvSpPr>
        <p:spPr/>
        <p:txBody>
          <a:bodyPr/>
          <a:lstStyle/>
          <a:p>
            <a:fld id="{0B68C3CB-3118-423E-861A-757A9737E9E3}" type="slidenum">
              <a:rPr lang="en-GB" smtClean="0"/>
              <a:t>11</a:t>
            </a:fld>
            <a:endParaRPr lang="en-GB"/>
          </a:p>
        </p:txBody>
      </p:sp>
    </p:spTree>
    <p:extLst>
      <p:ext uri="{BB962C8B-B14F-4D97-AF65-F5344CB8AC3E}">
        <p14:creationId xmlns:p14="http://schemas.microsoft.com/office/powerpoint/2010/main" val="18315878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that the Forced Marriage Unit make recommendations on what not to do. These broadly come from the one chance rule. You should again stress here that if anyone on the course identifies a victim of forced marriage, they should escalate it to their designated safeguarding lead or call 999. </a:t>
            </a:r>
          </a:p>
        </p:txBody>
      </p:sp>
      <p:sp>
        <p:nvSpPr>
          <p:cNvPr id="4" name="Slide Number Placeholder 3"/>
          <p:cNvSpPr>
            <a:spLocks noGrp="1"/>
          </p:cNvSpPr>
          <p:nvPr>
            <p:ph type="sldNum" sz="quarter" idx="5"/>
          </p:nvPr>
        </p:nvSpPr>
        <p:spPr/>
        <p:txBody>
          <a:bodyPr/>
          <a:lstStyle/>
          <a:p>
            <a:fld id="{0B68C3CB-3118-423E-861A-757A9737E9E3}" type="slidenum">
              <a:rPr lang="en-GB" smtClean="0"/>
              <a:t>12</a:t>
            </a:fld>
            <a:endParaRPr lang="en-GB"/>
          </a:p>
        </p:txBody>
      </p:sp>
    </p:spTree>
    <p:extLst>
      <p:ext uri="{BB962C8B-B14F-4D97-AF65-F5344CB8AC3E}">
        <p14:creationId xmlns:p14="http://schemas.microsoft.com/office/powerpoint/2010/main" val="19841824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that a 10 minute breakout room session will now begin. In the breakout rooms, people should discuss one of the three scenarios on the next slides. You may want to tour the breakout rooms to listen and contribute to discussions. </a:t>
            </a:r>
          </a:p>
        </p:txBody>
      </p:sp>
      <p:sp>
        <p:nvSpPr>
          <p:cNvPr id="4" name="Slide Number Placeholder 3"/>
          <p:cNvSpPr>
            <a:spLocks noGrp="1"/>
          </p:cNvSpPr>
          <p:nvPr>
            <p:ph type="sldNum" sz="quarter" idx="5"/>
          </p:nvPr>
        </p:nvSpPr>
        <p:spPr/>
        <p:txBody>
          <a:bodyPr/>
          <a:lstStyle/>
          <a:p>
            <a:fld id="{0B68C3CB-3118-423E-861A-757A9737E9E3}" type="slidenum">
              <a:rPr lang="en-GB" smtClean="0"/>
              <a:t>13</a:t>
            </a:fld>
            <a:endParaRPr lang="en-GB"/>
          </a:p>
        </p:txBody>
      </p:sp>
    </p:spTree>
    <p:extLst>
      <p:ext uri="{BB962C8B-B14F-4D97-AF65-F5344CB8AC3E}">
        <p14:creationId xmlns:p14="http://schemas.microsoft.com/office/powerpoint/2010/main" val="37597054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Forced marriage has been used in the past in an attempt to control a victim’s sexuality. The member of staff this scenario is disclosed should escalate this to the designated safeguarding lead who should contact the MASH. The teacher, safeguarding lead, victim or social worker may contact Karma Nirvana for support at any point. No one should attempt to mediate or counsel the victim and his family. </a:t>
            </a:r>
          </a:p>
          <a:p>
            <a:endParaRPr lang="en-US" dirty="0"/>
          </a:p>
        </p:txBody>
      </p:sp>
      <p:sp>
        <p:nvSpPr>
          <p:cNvPr id="4" name="Slide Number Placeholder 3"/>
          <p:cNvSpPr>
            <a:spLocks noGrp="1"/>
          </p:cNvSpPr>
          <p:nvPr>
            <p:ph type="sldNum" sz="quarter" idx="5"/>
          </p:nvPr>
        </p:nvSpPr>
        <p:spPr/>
        <p:txBody>
          <a:bodyPr/>
          <a:lstStyle/>
          <a:p>
            <a:fld id="{0B68C3CB-3118-423E-861A-757A9737E9E3}" type="slidenum">
              <a:rPr lang="en-GB" smtClean="0"/>
              <a:t>14</a:t>
            </a:fld>
            <a:endParaRPr lang="en-GB"/>
          </a:p>
        </p:txBody>
      </p:sp>
    </p:spTree>
    <p:extLst>
      <p:ext uri="{BB962C8B-B14F-4D97-AF65-F5344CB8AC3E}">
        <p14:creationId xmlns:p14="http://schemas.microsoft.com/office/powerpoint/2010/main" val="26422151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member of staff who the information was shared with should escalate this to the designated safeguarding lead who should contact the MASH. As there is an international element the Forced Marriage Unit can provide support. </a:t>
            </a:r>
          </a:p>
          <a:p>
            <a:endParaRPr lang="en-US" dirty="0"/>
          </a:p>
        </p:txBody>
      </p:sp>
      <p:sp>
        <p:nvSpPr>
          <p:cNvPr id="4" name="Slide Number Placeholder 3"/>
          <p:cNvSpPr>
            <a:spLocks noGrp="1"/>
          </p:cNvSpPr>
          <p:nvPr>
            <p:ph type="sldNum" sz="quarter" idx="5"/>
          </p:nvPr>
        </p:nvSpPr>
        <p:spPr/>
        <p:txBody>
          <a:bodyPr/>
          <a:lstStyle/>
          <a:p>
            <a:fld id="{0B68C3CB-3118-423E-861A-757A9737E9E3}" type="slidenum">
              <a:rPr lang="en-GB" smtClean="0"/>
              <a:t>15</a:t>
            </a:fld>
            <a:endParaRPr lang="en-GB"/>
          </a:p>
        </p:txBody>
      </p:sp>
    </p:spTree>
    <p:extLst>
      <p:ext uri="{BB962C8B-B14F-4D97-AF65-F5344CB8AC3E}">
        <p14:creationId xmlns:p14="http://schemas.microsoft.com/office/powerpoint/2010/main" val="15618570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law has now changed, making it illegal for anyone under the age of 18 to marry in England and Wales. </a:t>
            </a:r>
            <a:r>
              <a:rPr lang="en-GB" sz="1800">
                <a:effectLst/>
                <a:latin typeface="Calibri" panose="020F0502020204030204" pitchFamily="34" charset="0"/>
                <a:ea typeface="Calibri" panose="020F0502020204030204" pitchFamily="34" charset="0"/>
                <a:cs typeface="Times New Roman" panose="02020603050405020304" pitchFamily="18" charset="0"/>
              </a:rPr>
              <a:t>The school should inform the MASH. </a:t>
            </a:r>
          </a:p>
          <a:p>
            <a:endParaRPr lang="en-US"/>
          </a:p>
        </p:txBody>
      </p:sp>
      <p:sp>
        <p:nvSpPr>
          <p:cNvPr id="4" name="Slide Number Placeholder 3"/>
          <p:cNvSpPr>
            <a:spLocks noGrp="1"/>
          </p:cNvSpPr>
          <p:nvPr>
            <p:ph type="sldNum" sz="quarter" idx="5"/>
          </p:nvPr>
        </p:nvSpPr>
        <p:spPr/>
        <p:txBody>
          <a:bodyPr/>
          <a:lstStyle/>
          <a:p>
            <a:fld id="{0B68C3CB-3118-423E-861A-757A9737E9E3}" type="slidenum">
              <a:rPr lang="en-GB" smtClean="0"/>
              <a:t>16</a:t>
            </a:fld>
            <a:endParaRPr lang="en-GB"/>
          </a:p>
        </p:txBody>
      </p:sp>
    </p:spTree>
    <p:extLst>
      <p:ext uri="{BB962C8B-B14F-4D97-AF65-F5344CB8AC3E}">
        <p14:creationId xmlns:p14="http://schemas.microsoft.com/office/powerpoint/2010/main" val="302252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this is a reminder from Unit 1. You may want to point out again that forced marriage involving under 18 does not require coercion or force. </a:t>
            </a:r>
          </a:p>
        </p:txBody>
      </p:sp>
      <p:sp>
        <p:nvSpPr>
          <p:cNvPr id="4" name="Slide Number Placeholder 3"/>
          <p:cNvSpPr>
            <a:spLocks noGrp="1"/>
          </p:cNvSpPr>
          <p:nvPr>
            <p:ph type="sldNum" sz="quarter" idx="5"/>
          </p:nvPr>
        </p:nvSpPr>
        <p:spPr/>
        <p:txBody>
          <a:bodyPr/>
          <a:lstStyle/>
          <a:p>
            <a:fld id="{0B68C3CB-3118-423E-861A-757A9737E9E3}" type="slidenum">
              <a:rPr lang="en-GB" smtClean="0"/>
              <a:t>3</a:t>
            </a:fld>
            <a:endParaRPr lang="en-GB"/>
          </a:p>
        </p:txBody>
      </p:sp>
    </p:spTree>
    <p:extLst>
      <p:ext uri="{BB962C8B-B14F-4D97-AF65-F5344CB8AC3E}">
        <p14:creationId xmlns:p14="http://schemas.microsoft.com/office/powerpoint/2010/main" val="1902894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should explain this is a reminder from Unit 1 and that a forced marriage doesn’t need to be a legally binding ceremony. </a:t>
            </a:r>
          </a:p>
        </p:txBody>
      </p:sp>
      <p:sp>
        <p:nvSpPr>
          <p:cNvPr id="4" name="Slide Number Placeholder 3"/>
          <p:cNvSpPr>
            <a:spLocks noGrp="1"/>
          </p:cNvSpPr>
          <p:nvPr>
            <p:ph type="sldNum" sz="quarter" idx="5"/>
          </p:nvPr>
        </p:nvSpPr>
        <p:spPr/>
        <p:txBody>
          <a:bodyPr/>
          <a:lstStyle/>
          <a:p>
            <a:fld id="{0B68C3CB-3118-423E-861A-757A9737E9E3}" type="slidenum">
              <a:rPr lang="en-GB" smtClean="0"/>
              <a:t>4</a:t>
            </a:fld>
            <a:endParaRPr lang="en-GB"/>
          </a:p>
        </p:txBody>
      </p:sp>
    </p:spTree>
    <p:extLst>
      <p:ext uri="{BB962C8B-B14F-4D97-AF65-F5344CB8AC3E}">
        <p14:creationId xmlns:p14="http://schemas.microsoft.com/office/powerpoint/2010/main" val="391694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should explain that this Unit attempts to cover the forced marriage elements in Keeping Children Safe in Education, Nottinghamshire Safeguarding Children’s Partnership Interagency Procedures, and</a:t>
            </a:r>
            <a:r>
              <a:rPr lang="en-GB" b="1" dirty="0"/>
              <a:t> </a:t>
            </a:r>
            <a:r>
              <a:rPr lang="en-GB" b="0" i="0" u="none" strike="noStrike" dirty="0">
                <a:solidFill>
                  <a:srgbClr val="FFFFFF"/>
                </a:solidFill>
                <a:effectLst/>
                <a:latin typeface="GDS Transport"/>
              </a:rPr>
              <a:t>Multi-agency statutory guidance for dealing with forced marriage and multi-agency practice guidelines. Should any discrepancy arise between this material and the safeguarding documents, the safeguarding documents take precedence.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u="none" strike="noStrike" dirty="0">
              <a:solidFill>
                <a:srgbClr val="FFFFFF"/>
              </a:solidFill>
              <a:effectLst/>
              <a:latin typeface="GDS Transpor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u="none" strike="noStrike" dirty="0">
                <a:solidFill>
                  <a:srgbClr val="FFFFFF"/>
                </a:solidFill>
                <a:effectLst/>
                <a:latin typeface="GDS Transport"/>
              </a:rPr>
              <a:t>The documents can be found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u="none" strike="noStrike" dirty="0">
              <a:solidFill>
                <a:srgbClr val="FFFFFF"/>
              </a:solidFill>
              <a:effectLst/>
              <a:latin typeface="GDS Transpor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u="none" strike="noStrike" dirty="0">
                <a:solidFill>
                  <a:srgbClr val="FFFFFF"/>
                </a:solidFill>
                <a:effectLst/>
                <a:latin typeface="GDS Transport"/>
              </a:rPr>
              <a:t>https://</a:t>
            </a:r>
            <a:r>
              <a:rPr lang="en-GB" b="0" i="0" u="none" strike="noStrike" dirty="0" err="1">
                <a:solidFill>
                  <a:srgbClr val="FFFFFF"/>
                </a:solidFill>
                <a:effectLst/>
                <a:latin typeface="GDS Transport"/>
              </a:rPr>
              <a:t>assets.publishing.service.gov.uk</a:t>
            </a:r>
            <a:r>
              <a:rPr lang="en-GB" b="0" i="0" u="none" strike="noStrike" dirty="0">
                <a:solidFill>
                  <a:srgbClr val="FFFFFF"/>
                </a:solidFill>
                <a:effectLst/>
                <a:latin typeface="GDS Transport"/>
              </a:rPr>
              <a:t>/government/uploads/system/uploads/</a:t>
            </a:r>
            <a:r>
              <a:rPr lang="en-GB" b="0" i="0" u="none" strike="noStrike" dirty="0" err="1">
                <a:solidFill>
                  <a:srgbClr val="FFFFFF"/>
                </a:solidFill>
                <a:effectLst/>
                <a:latin typeface="GDS Transport"/>
              </a:rPr>
              <a:t>attachment_data</a:t>
            </a:r>
            <a:r>
              <a:rPr lang="en-GB" b="0" i="0" u="none" strike="noStrike" dirty="0">
                <a:solidFill>
                  <a:srgbClr val="FFFFFF"/>
                </a:solidFill>
                <a:effectLst/>
                <a:latin typeface="GDS Transport"/>
              </a:rPr>
              <a:t>/file/1161273/Keeping_children_safe_in_education_2023_-_statutory_guidance_for_schools_and_colleges.pdf</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u="none" strike="noStrike" dirty="0">
              <a:solidFill>
                <a:srgbClr val="FFFFFF"/>
              </a:solidFill>
              <a:effectLst/>
              <a:latin typeface="GDS Transpor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u="none" strike="noStrike" dirty="0">
                <a:solidFill>
                  <a:srgbClr val="FFFFFF"/>
                </a:solidFill>
                <a:effectLst/>
                <a:latin typeface="GDS Transport"/>
              </a:rPr>
              <a:t>https://</a:t>
            </a:r>
            <a:r>
              <a:rPr lang="en-GB" b="0" i="0" u="none" strike="noStrike" dirty="0" err="1">
                <a:solidFill>
                  <a:srgbClr val="FFFFFF"/>
                </a:solidFill>
                <a:effectLst/>
                <a:latin typeface="GDS Transport"/>
              </a:rPr>
              <a:t>www.gov.uk</a:t>
            </a:r>
            <a:r>
              <a:rPr lang="en-GB" b="0" i="0" u="none" strike="noStrike" dirty="0">
                <a:solidFill>
                  <a:srgbClr val="FFFFFF"/>
                </a:solidFill>
                <a:effectLst/>
                <a:latin typeface="GDS Transport"/>
              </a:rPr>
              <a:t>/government/publications/the-right-to-choose-government-guidance-on-forced-marriage/multi-agency-statutory-guidance-for-dealing-with-forced-marriage-and-multi-agency-practice-guidelines-handling-cases-of-forced-marriage-accessible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i="0" u="none" strike="noStrike" dirty="0">
              <a:solidFill>
                <a:srgbClr val="FFFFFF"/>
              </a:solidFill>
              <a:effectLst/>
              <a:latin typeface="GDS Transpor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b="0" i="0" u="none" strike="noStrike" dirty="0">
                <a:solidFill>
                  <a:srgbClr val="FFFFFF"/>
                </a:solidFill>
                <a:effectLst/>
                <a:latin typeface="GDS Transport"/>
              </a:rPr>
              <a:t>https://</a:t>
            </a:r>
            <a:r>
              <a:rPr lang="en-GB" b="0" i="0" u="none" strike="noStrike" dirty="0" err="1">
                <a:solidFill>
                  <a:srgbClr val="FFFFFF"/>
                </a:solidFill>
                <a:effectLst/>
                <a:latin typeface="GDS Transport"/>
              </a:rPr>
              <a:t>nottinghamshirescb.proceduresonline.com</a:t>
            </a:r>
            <a:r>
              <a:rPr lang="en-GB" b="0" i="0" u="none" strike="noStrike" dirty="0">
                <a:solidFill>
                  <a:srgbClr val="FFFFFF"/>
                </a:solidFill>
                <a:effectLst/>
                <a:latin typeface="GDS Transport"/>
              </a:rPr>
              <a:t>/</a:t>
            </a:r>
            <a:r>
              <a:rPr lang="en-GB" b="0" i="0" u="none" strike="noStrike" dirty="0" err="1">
                <a:solidFill>
                  <a:srgbClr val="FFFFFF"/>
                </a:solidFill>
                <a:effectLst/>
                <a:latin typeface="GDS Transport"/>
              </a:rPr>
              <a:t>p_force_marriage.html</a:t>
            </a:r>
            <a:endParaRPr lang="en-GB" b="0" i="0" u="none" strike="noStrike" dirty="0">
              <a:solidFill>
                <a:srgbClr val="FFFFFF"/>
              </a:solidFill>
              <a:effectLst/>
              <a:latin typeface="GDS Transpor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fld id="{0B68C3CB-3118-423E-861A-757A9737E9E3}" type="slidenum">
              <a:rPr lang="en-GB" smtClean="0"/>
              <a:t>5</a:t>
            </a:fld>
            <a:endParaRPr lang="en-GB"/>
          </a:p>
        </p:txBody>
      </p:sp>
    </p:spTree>
    <p:extLst>
      <p:ext uri="{BB962C8B-B14F-4D97-AF65-F5344CB8AC3E}">
        <p14:creationId xmlns:p14="http://schemas.microsoft.com/office/powerpoint/2010/main" val="34631130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should explain the One Chance Rule is often used in safeguarding against forced marriage. Any victim may only have one chance to disclose to a professional they are facing a marriage and the professional may only have one chance to stop the forced marriage.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You should explain this rule means all forced marriage disclosures should be taken seriously. If someone discloses a forced marriage threat, they should not be sent away.</a:t>
            </a:r>
          </a:p>
        </p:txBody>
      </p:sp>
      <p:sp>
        <p:nvSpPr>
          <p:cNvPr id="4" name="Slide Number Placeholder 3"/>
          <p:cNvSpPr>
            <a:spLocks noGrp="1"/>
          </p:cNvSpPr>
          <p:nvPr>
            <p:ph type="sldNum" sz="quarter" idx="5"/>
          </p:nvPr>
        </p:nvSpPr>
        <p:spPr/>
        <p:txBody>
          <a:bodyPr/>
          <a:lstStyle/>
          <a:p>
            <a:fld id="{0B68C3CB-3118-423E-861A-757A9737E9E3}" type="slidenum">
              <a:rPr lang="en-GB" smtClean="0"/>
              <a:t>6</a:t>
            </a:fld>
            <a:endParaRPr lang="en-GB"/>
          </a:p>
        </p:txBody>
      </p:sp>
    </p:spTree>
    <p:extLst>
      <p:ext uri="{BB962C8B-B14F-4D97-AF65-F5344CB8AC3E}">
        <p14:creationId xmlns:p14="http://schemas.microsoft.com/office/powerpoint/2010/main" val="4231341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this is a flow chart for dealing with cases of forced marriage. The most important point to get across in Level 3 training is that any threat of forced marriage should escalated to either the designated safeguarding lead or 999 (in a life-threatening situation). You should explain that anyone can call Karma Nirvana for support. This support can be at any stage of the process, e.g. when a disclosure happens, in escalation, or after the MASH is contacted. You may want to say the forced marriage unit can carry out overseas work, when victims are being taken abroad. </a:t>
            </a:r>
          </a:p>
        </p:txBody>
      </p:sp>
      <p:sp>
        <p:nvSpPr>
          <p:cNvPr id="4" name="Slide Number Placeholder 3"/>
          <p:cNvSpPr>
            <a:spLocks noGrp="1"/>
          </p:cNvSpPr>
          <p:nvPr>
            <p:ph type="sldNum" sz="quarter" idx="5"/>
          </p:nvPr>
        </p:nvSpPr>
        <p:spPr/>
        <p:txBody>
          <a:bodyPr/>
          <a:lstStyle/>
          <a:p>
            <a:fld id="{0B68C3CB-3118-423E-861A-757A9737E9E3}" type="slidenum">
              <a:rPr lang="en-GB" smtClean="0"/>
              <a:t>7</a:t>
            </a:fld>
            <a:endParaRPr lang="en-GB"/>
          </a:p>
        </p:txBody>
      </p:sp>
    </p:spTree>
    <p:extLst>
      <p:ext uri="{BB962C8B-B14F-4D97-AF65-F5344CB8AC3E}">
        <p14:creationId xmlns:p14="http://schemas.microsoft.com/office/powerpoint/2010/main" val="1885659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These are the contact details of the forced marriage unit, Karma Nirvana and Nottinghamshire MASH. You should give people time to note them down. </a:t>
            </a:r>
          </a:p>
        </p:txBody>
      </p:sp>
      <p:sp>
        <p:nvSpPr>
          <p:cNvPr id="4" name="Slide Number Placeholder 3"/>
          <p:cNvSpPr>
            <a:spLocks noGrp="1"/>
          </p:cNvSpPr>
          <p:nvPr>
            <p:ph type="sldNum" sz="quarter" idx="5"/>
          </p:nvPr>
        </p:nvSpPr>
        <p:spPr/>
        <p:txBody>
          <a:bodyPr/>
          <a:lstStyle/>
          <a:p>
            <a:fld id="{0B68C3CB-3118-423E-861A-757A9737E9E3}" type="slidenum">
              <a:rPr lang="en-GB" smtClean="0"/>
              <a:t>8</a:t>
            </a:fld>
            <a:endParaRPr lang="en-GB"/>
          </a:p>
        </p:txBody>
      </p:sp>
    </p:spTree>
    <p:extLst>
      <p:ext uri="{BB962C8B-B14F-4D97-AF65-F5344CB8AC3E}">
        <p14:creationId xmlns:p14="http://schemas.microsoft.com/office/powerpoint/2010/main" val="3363066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that any case of forced marriage needs to be recorded. Any documents or notes should be kept safely and securely in line with local procedures. The Forced Marriage Unit multi-agency safeguarding guidelines state that recording is usually done by the police or the MASH. Sometimes they cannot attend in time, for example if the victim is being taken aboard imminently. In these cases, the designated safeguarding lead should record the case. </a:t>
            </a:r>
          </a:p>
        </p:txBody>
      </p:sp>
      <p:sp>
        <p:nvSpPr>
          <p:cNvPr id="4" name="Slide Number Placeholder 3"/>
          <p:cNvSpPr>
            <a:spLocks noGrp="1"/>
          </p:cNvSpPr>
          <p:nvPr>
            <p:ph type="sldNum" sz="quarter" idx="5"/>
          </p:nvPr>
        </p:nvSpPr>
        <p:spPr/>
        <p:txBody>
          <a:bodyPr/>
          <a:lstStyle/>
          <a:p>
            <a:fld id="{0B68C3CB-3118-423E-861A-757A9737E9E3}" type="slidenum">
              <a:rPr lang="en-GB" smtClean="0"/>
              <a:t>9</a:t>
            </a:fld>
            <a:endParaRPr lang="en-GB"/>
          </a:p>
        </p:txBody>
      </p:sp>
    </p:spTree>
    <p:extLst>
      <p:ext uri="{BB962C8B-B14F-4D97-AF65-F5344CB8AC3E}">
        <p14:creationId xmlns:p14="http://schemas.microsoft.com/office/powerpoint/2010/main" val="1607936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You should explain that if a victim is being taken abroad, more information should be collected. The Forced Marriage Unit guidelines state that social services or the police should request a copy of the passport. The victim should be asked to memorise the Forced Marriage Unit’s number or email, as giving them this on paper may put them at risk. </a:t>
            </a:r>
          </a:p>
        </p:txBody>
      </p:sp>
      <p:sp>
        <p:nvSpPr>
          <p:cNvPr id="4" name="Slide Number Placeholder 3"/>
          <p:cNvSpPr>
            <a:spLocks noGrp="1"/>
          </p:cNvSpPr>
          <p:nvPr>
            <p:ph type="sldNum" sz="quarter" idx="5"/>
          </p:nvPr>
        </p:nvSpPr>
        <p:spPr/>
        <p:txBody>
          <a:bodyPr/>
          <a:lstStyle/>
          <a:p>
            <a:fld id="{0B68C3CB-3118-423E-861A-757A9737E9E3}" type="slidenum">
              <a:rPr lang="en-GB" smtClean="0"/>
              <a:t>10</a:t>
            </a:fld>
            <a:endParaRPr lang="en-GB"/>
          </a:p>
        </p:txBody>
      </p:sp>
    </p:spTree>
    <p:extLst>
      <p:ext uri="{BB962C8B-B14F-4D97-AF65-F5344CB8AC3E}">
        <p14:creationId xmlns:p14="http://schemas.microsoft.com/office/powerpoint/2010/main" val="17910784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1543050"/>
            <a:ext cx="6552728" cy="596652"/>
          </a:xfrm>
          <a:prstGeom prst="rect">
            <a:avLst/>
          </a:prstGeom>
        </p:spPr>
        <p:txBody>
          <a:bodyPr/>
          <a:lstStyle>
            <a:lvl1pPr>
              <a:defRPr>
                <a:solidFill>
                  <a:schemeClr val="tx1"/>
                </a:solidFill>
                <a:latin typeface="Georgia"/>
                <a:cs typeface="Georgia"/>
              </a:defRPr>
            </a:lvl1pPr>
          </a:lstStyle>
          <a:p>
            <a:r>
              <a:rPr lang="en-GB" dirty="0"/>
              <a:t>Click to edit Master title style</a:t>
            </a:r>
          </a:p>
        </p:txBody>
      </p:sp>
      <p:sp>
        <p:nvSpPr>
          <p:cNvPr id="5" name="Text Placeholder 4"/>
          <p:cNvSpPr>
            <a:spLocks noGrp="1"/>
          </p:cNvSpPr>
          <p:nvPr>
            <p:ph type="body" sz="quarter" idx="10" hasCustomPrompt="1"/>
          </p:nvPr>
        </p:nvSpPr>
        <p:spPr>
          <a:xfrm>
            <a:off x="468313" y="2211388"/>
            <a:ext cx="6551612" cy="360362"/>
          </a:xfrm>
          <a:prstGeom prst="rect">
            <a:avLst/>
          </a:prstGeom>
        </p:spPr>
        <p:txBody>
          <a:bodyPr/>
          <a:lstStyle>
            <a:lvl1pPr>
              <a:defRPr sz="1600" baseline="0">
                <a:solidFill>
                  <a:schemeClr val="tx1"/>
                </a:solidFill>
              </a:defRPr>
            </a:lvl1pPr>
          </a:lstStyle>
          <a:p>
            <a:pPr lvl="0"/>
            <a:r>
              <a:rPr lang="en-GB" dirty="0"/>
              <a:t>Click to edit subtitle</a:t>
            </a:r>
          </a:p>
        </p:txBody>
      </p:sp>
    </p:spTree>
    <p:extLst>
      <p:ext uri="{BB962C8B-B14F-4D97-AF65-F5344CB8AC3E}">
        <p14:creationId xmlns:p14="http://schemas.microsoft.com/office/powerpoint/2010/main" val="698038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510"/>
            <a:ext cx="7772400" cy="857250"/>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347614"/>
            <a:ext cx="7772400" cy="2952328"/>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Tree>
    <p:extLst>
      <p:ext uri="{BB962C8B-B14F-4D97-AF65-F5344CB8AC3E}">
        <p14:creationId xmlns:p14="http://schemas.microsoft.com/office/powerpoint/2010/main" val="4237515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Blank">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510"/>
            <a:ext cx="7772400" cy="857250"/>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347614"/>
            <a:ext cx="7772400" cy="3384376"/>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Tree>
    <p:extLst>
      <p:ext uri="{BB962C8B-B14F-4D97-AF65-F5344CB8AC3E}">
        <p14:creationId xmlns:p14="http://schemas.microsoft.com/office/powerpoint/2010/main" val="99895518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907"/>
            <a:ext cx="4535165" cy="918269"/>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440607"/>
            <a:ext cx="4535165" cy="2715319"/>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
        <p:nvSpPr>
          <p:cNvPr id="5" name="Picture Placeholder 4"/>
          <p:cNvSpPr>
            <a:spLocks noGrp="1"/>
          </p:cNvSpPr>
          <p:nvPr>
            <p:ph type="pic" sz="quarter" idx="10"/>
          </p:nvPr>
        </p:nvSpPr>
        <p:spPr>
          <a:xfrm>
            <a:off x="5129032" y="411510"/>
            <a:ext cx="1657350" cy="1657350"/>
          </a:xfrm>
          <a:prstGeom prst="rect">
            <a:avLst/>
          </a:prstGeom>
        </p:spPr>
        <p:txBody>
          <a:bodyPr/>
          <a:lstStyle/>
          <a:p>
            <a:endParaRPr lang="en-GB" dirty="0"/>
          </a:p>
        </p:txBody>
      </p:sp>
      <p:sp>
        <p:nvSpPr>
          <p:cNvPr id="6" name="Picture Placeholder 4"/>
          <p:cNvSpPr>
            <a:spLocks noGrp="1"/>
          </p:cNvSpPr>
          <p:nvPr>
            <p:ph type="pic" sz="quarter" idx="11"/>
          </p:nvPr>
        </p:nvSpPr>
        <p:spPr>
          <a:xfrm>
            <a:off x="6946925" y="2215474"/>
            <a:ext cx="1657350" cy="1657350"/>
          </a:xfrm>
          <a:prstGeom prst="rect">
            <a:avLst/>
          </a:prstGeom>
        </p:spPr>
        <p:txBody>
          <a:bodyPr/>
          <a:lstStyle/>
          <a:p>
            <a:endParaRPr lang="en-GB"/>
          </a:p>
        </p:txBody>
      </p:sp>
      <p:sp>
        <p:nvSpPr>
          <p:cNvPr id="7" name="Picture Placeholder 4"/>
          <p:cNvSpPr>
            <a:spLocks noGrp="1"/>
          </p:cNvSpPr>
          <p:nvPr>
            <p:ph type="pic" sz="quarter" idx="12"/>
          </p:nvPr>
        </p:nvSpPr>
        <p:spPr>
          <a:xfrm>
            <a:off x="6946925" y="411510"/>
            <a:ext cx="1657350" cy="1657350"/>
          </a:xfrm>
          <a:prstGeom prst="rect">
            <a:avLst/>
          </a:prstGeom>
        </p:spPr>
        <p:txBody>
          <a:bodyPr/>
          <a:lstStyle/>
          <a:p>
            <a:endParaRPr lang="en-GB"/>
          </a:p>
        </p:txBody>
      </p:sp>
      <p:sp>
        <p:nvSpPr>
          <p:cNvPr id="8" name="Picture Placeholder 4"/>
          <p:cNvSpPr>
            <a:spLocks noGrp="1"/>
          </p:cNvSpPr>
          <p:nvPr>
            <p:ph type="pic" sz="quarter" idx="13"/>
          </p:nvPr>
        </p:nvSpPr>
        <p:spPr>
          <a:xfrm>
            <a:off x="5126154" y="2221260"/>
            <a:ext cx="1657350" cy="1657350"/>
          </a:xfrm>
          <a:prstGeom prst="rect">
            <a:avLst/>
          </a:prstGeom>
        </p:spPr>
        <p:txBody>
          <a:bodyPr/>
          <a:lstStyle/>
          <a:p>
            <a:endParaRPr lang="en-GB"/>
          </a:p>
        </p:txBody>
      </p:sp>
    </p:spTree>
    <p:extLst>
      <p:ext uri="{BB962C8B-B14F-4D97-AF65-F5344CB8AC3E}">
        <p14:creationId xmlns:p14="http://schemas.microsoft.com/office/powerpoint/2010/main" val="138338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5536" y="411510"/>
            <a:ext cx="7772400" cy="857250"/>
          </a:xfrm>
          <a:prstGeom prst="rect">
            <a:avLst/>
          </a:prstGeom>
        </p:spPr>
        <p:txBody>
          <a:bodyPr/>
          <a:lstStyle>
            <a:lvl1pPr>
              <a:defRPr sz="2800">
                <a:solidFill>
                  <a:schemeClr val="tx1"/>
                </a:solidFill>
                <a:latin typeface="Georgia"/>
                <a:cs typeface="Georgia"/>
              </a:defRPr>
            </a:lvl1pPr>
          </a:lstStyle>
          <a:p>
            <a:r>
              <a:rPr lang="en-GB" dirty="0"/>
              <a:t>Click to edit slide heading</a:t>
            </a:r>
          </a:p>
        </p:txBody>
      </p:sp>
      <p:sp>
        <p:nvSpPr>
          <p:cNvPr id="3" name="Content Placeholder 2"/>
          <p:cNvSpPr>
            <a:spLocks noGrp="1"/>
          </p:cNvSpPr>
          <p:nvPr>
            <p:ph idx="1" hasCustomPrompt="1"/>
          </p:nvPr>
        </p:nvSpPr>
        <p:spPr>
          <a:xfrm>
            <a:off x="395536" y="1347614"/>
            <a:ext cx="7772400" cy="2742009"/>
          </a:xfrm>
          <a:prstGeom prst="rect">
            <a:avLst/>
          </a:prstGeom>
        </p:spPr>
        <p:txBody>
          <a:bodyPr/>
          <a:lstStyle>
            <a:lvl1pPr marL="342900" indent="-342900">
              <a:buClr>
                <a:schemeClr val="tx1"/>
              </a:buClr>
              <a:buFont typeface="Wingdings" panose="05000000000000000000" pitchFamily="2" charset="2"/>
              <a:buChar char="§"/>
              <a:defRPr b="0" baseline="0">
                <a:solidFill>
                  <a:schemeClr val="tx1"/>
                </a:solidFill>
              </a:defRPr>
            </a:lvl1pPr>
            <a:lvl2pPr>
              <a:defRPr b="0"/>
            </a:lvl2pPr>
            <a:lvl3pPr>
              <a:defRPr b="0"/>
            </a:lvl3pPr>
            <a:lvl4pPr>
              <a:defRPr b="0"/>
            </a:lvl4pPr>
            <a:lvl5pPr>
              <a:defRPr b="0"/>
            </a:lvl5pPr>
          </a:lstStyle>
          <a:p>
            <a:pPr lvl="0"/>
            <a:r>
              <a:rPr lang="en-US" dirty="0"/>
              <a:t>Click to add content</a:t>
            </a:r>
          </a:p>
        </p:txBody>
      </p:sp>
    </p:spTree>
    <p:extLst>
      <p:ext uri="{BB962C8B-B14F-4D97-AF65-F5344CB8AC3E}">
        <p14:creationId xmlns:p14="http://schemas.microsoft.com/office/powerpoint/2010/main" val="308394114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944" r:id="rId1"/>
    <p:sldLayoutId id="2147483946" r:id="rId2"/>
    <p:sldLayoutId id="2147483949" r:id="rId3"/>
    <p:sldLayoutId id="2147483948" r:id="rId4"/>
    <p:sldLayoutId id="2147483947" r:id="rId5"/>
  </p:sldLayoutIdLst>
  <p:txStyles>
    <p:titleStyle>
      <a:lvl1pPr algn="l" rtl="0" eaLnBrk="0" fontAlgn="base" hangingPunct="0">
        <a:spcBef>
          <a:spcPct val="0"/>
        </a:spcBef>
        <a:spcAft>
          <a:spcPct val="0"/>
        </a:spcAft>
        <a:defRPr sz="3600">
          <a:solidFill>
            <a:srgbClr val="489EBD"/>
          </a:solidFill>
          <a:latin typeface="Georgia"/>
          <a:ea typeface="ＭＳ Ｐゴシック" charset="0"/>
          <a:cs typeface="Georgia"/>
        </a:defRPr>
      </a:lvl1pPr>
      <a:lvl2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2pPr>
      <a:lvl3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3pPr>
      <a:lvl4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4pPr>
      <a:lvl5pPr algn="l" rtl="0" eaLnBrk="0" fontAlgn="base" hangingPunct="0">
        <a:spcBef>
          <a:spcPct val="0"/>
        </a:spcBef>
        <a:spcAft>
          <a:spcPct val="0"/>
        </a:spcAft>
        <a:defRPr sz="4000">
          <a:solidFill>
            <a:schemeClr val="bg1"/>
          </a:solidFill>
          <a:latin typeface="Georgia" charset="0"/>
          <a:ea typeface="ＭＳ Ｐゴシック" charset="0"/>
          <a:cs typeface="Georgia" panose="02040502050405020303" pitchFamily="18" charset="0"/>
        </a:defRPr>
      </a:lvl5pPr>
      <a:lvl6pPr marL="457200" algn="l" rtl="0" fontAlgn="base">
        <a:spcBef>
          <a:spcPct val="0"/>
        </a:spcBef>
        <a:spcAft>
          <a:spcPct val="0"/>
        </a:spcAft>
        <a:defRPr sz="4000">
          <a:solidFill>
            <a:schemeClr val="tx2"/>
          </a:solidFill>
          <a:latin typeface="Times New Roman" pitchFamily="18" charset="0"/>
        </a:defRPr>
      </a:lvl6pPr>
      <a:lvl7pPr marL="914400" algn="l" rtl="0" fontAlgn="base">
        <a:spcBef>
          <a:spcPct val="0"/>
        </a:spcBef>
        <a:spcAft>
          <a:spcPct val="0"/>
        </a:spcAft>
        <a:defRPr sz="4000">
          <a:solidFill>
            <a:schemeClr val="tx2"/>
          </a:solidFill>
          <a:latin typeface="Times New Roman" pitchFamily="18" charset="0"/>
        </a:defRPr>
      </a:lvl7pPr>
      <a:lvl8pPr marL="1371600" algn="l" rtl="0" fontAlgn="base">
        <a:spcBef>
          <a:spcPct val="0"/>
        </a:spcBef>
        <a:spcAft>
          <a:spcPct val="0"/>
        </a:spcAft>
        <a:defRPr sz="4000">
          <a:solidFill>
            <a:schemeClr val="tx2"/>
          </a:solidFill>
          <a:latin typeface="Times New Roman" pitchFamily="18" charset="0"/>
        </a:defRPr>
      </a:lvl8pPr>
      <a:lvl9pPr marL="1828800" algn="l" rtl="0" fontAlgn="base">
        <a:spcBef>
          <a:spcPct val="0"/>
        </a:spcBef>
        <a:spcAft>
          <a:spcPct val="0"/>
        </a:spcAft>
        <a:defRPr sz="4000">
          <a:solidFill>
            <a:schemeClr val="tx2"/>
          </a:solidFill>
          <a:latin typeface="Times New Roman" pitchFamily="18" charset="0"/>
        </a:defRPr>
      </a:lvl9pPr>
    </p:titleStyle>
    <p:bodyStyle>
      <a:lvl1pPr marL="0" indent="0" algn="l" rtl="0" eaLnBrk="0" fontAlgn="base" hangingPunct="0">
        <a:spcBef>
          <a:spcPct val="20000"/>
        </a:spcBef>
        <a:spcAft>
          <a:spcPct val="0"/>
        </a:spcAft>
        <a:buClr>
          <a:srgbClr val="0A648F"/>
        </a:buClr>
        <a:buSzPct val="80000"/>
        <a:buFont typeface="Wingdings" pitchFamily="2" charset="2"/>
        <a:buNone/>
        <a:defRPr sz="2000" baseline="0">
          <a:solidFill>
            <a:schemeClr val="tx1"/>
          </a:solidFill>
          <a:latin typeface="+mn-lt"/>
          <a:ea typeface="ＭＳ Ｐゴシック" charset="0"/>
          <a:cs typeface="ＭＳ Ｐゴシック" charset="0"/>
        </a:defRPr>
      </a:lvl1pPr>
      <a:lvl2pPr marL="457200" indent="0" algn="l" rtl="0" eaLnBrk="0" fontAlgn="base" hangingPunct="0">
        <a:spcBef>
          <a:spcPct val="20000"/>
        </a:spcBef>
        <a:spcAft>
          <a:spcPct val="0"/>
        </a:spcAft>
        <a:buClr>
          <a:srgbClr val="0A648F"/>
        </a:buClr>
        <a:buNone/>
        <a:defRPr sz="1600">
          <a:solidFill>
            <a:schemeClr val="tx1"/>
          </a:solidFill>
          <a:latin typeface="+mn-lt"/>
          <a:ea typeface="ＭＳ Ｐゴシック" charset="0"/>
        </a:defRPr>
      </a:lvl2pPr>
      <a:lvl3pPr marL="1143000" indent="-228600" algn="l" rtl="0" eaLnBrk="0" fontAlgn="base" hangingPunct="0">
        <a:spcBef>
          <a:spcPct val="20000"/>
        </a:spcBef>
        <a:spcAft>
          <a:spcPct val="0"/>
        </a:spcAft>
        <a:buClr>
          <a:srgbClr val="0A648F"/>
        </a:buClr>
        <a:buSzPct val="65000"/>
        <a:buFont typeface="Wingdings" pitchFamily="2" charset="2"/>
        <a:buChar char="o"/>
        <a:defRPr sz="2800">
          <a:solidFill>
            <a:schemeClr val="bg1"/>
          </a:solidFill>
          <a:latin typeface="+mn-lt"/>
          <a:ea typeface="ＭＳ Ｐゴシック" charset="0"/>
        </a:defRPr>
      </a:lvl3pPr>
      <a:lvl4pPr marL="1600200" indent="-228600" algn="l" rtl="0" eaLnBrk="0" fontAlgn="base" hangingPunct="0">
        <a:spcBef>
          <a:spcPct val="20000"/>
        </a:spcBef>
        <a:spcAft>
          <a:spcPct val="0"/>
        </a:spcAft>
        <a:buClr>
          <a:srgbClr val="0A648F"/>
        </a:buClr>
        <a:buSzPct val="80000"/>
        <a:buChar char="–"/>
        <a:defRPr sz="2800">
          <a:solidFill>
            <a:schemeClr val="bg1"/>
          </a:solidFill>
          <a:latin typeface="+mn-lt"/>
          <a:ea typeface="ＭＳ Ｐゴシック" charset="0"/>
        </a:defRPr>
      </a:lvl4pPr>
      <a:lvl5pPr marL="2057400" indent="-228600" algn="l" rtl="0" eaLnBrk="0" fontAlgn="base" hangingPunct="0">
        <a:spcBef>
          <a:spcPct val="20000"/>
        </a:spcBef>
        <a:spcAft>
          <a:spcPct val="0"/>
        </a:spcAft>
        <a:buClr>
          <a:srgbClr val="0A648F"/>
        </a:buClr>
        <a:buSzPct val="90000"/>
        <a:buChar char="»"/>
        <a:defRPr sz="2800">
          <a:solidFill>
            <a:schemeClr val="bg1"/>
          </a:solidFill>
          <a:latin typeface="+mn-lt"/>
          <a:ea typeface="ＭＳ Ｐゴシック" charset="0"/>
        </a:defRPr>
      </a:lvl5pPr>
      <a:lvl6pPr marL="2514600" indent="-228600" algn="l" rtl="0" fontAlgn="base">
        <a:spcBef>
          <a:spcPct val="20000"/>
        </a:spcBef>
        <a:spcAft>
          <a:spcPct val="0"/>
        </a:spcAft>
        <a:buClr>
          <a:srgbClr val="CCFFFF"/>
        </a:buClr>
        <a:buSzPct val="90000"/>
        <a:buChar char="»"/>
        <a:defRPr sz="2800" b="1">
          <a:solidFill>
            <a:schemeClr val="tx1"/>
          </a:solidFill>
          <a:latin typeface="+mn-lt"/>
        </a:defRPr>
      </a:lvl6pPr>
      <a:lvl7pPr marL="2971800" indent="-228600" algn="l" rtl="0" fontAlgn="base">
        <a:spcBef>
          <a:spcPct val="20000"/>
        </a:spcBef>
        <a:spcAft>
          <a:spcPct val="0"/>
        </a:spcAft>
        <a:buClr>
          <a:srgbClr val="CCFFFF"/>
        </a:buClr>
        <a:buSzPct val="90000"/>
        <a:buChar char="»"/>
        <a:defRPr sz="2800" b="1">
          <a:solidFill>
            <a:schemeClr val="tx1"/>
          </a:solidFill>
          <a:latin typeface="+mn-lt"/>
        </a:defRPr>
      </a:lvl7pPr>
      <a:lvl8pPr marL="3429000" indent="-228600" algn="l" rtl="0" fontAlgn="base">
        <a:spcBef>
          <a:spcPct val="20000"/>
        </a:spcBef>
        <a:spcAft>
          <a:spcPct val="0"/>
        </a:spcAft>
        <a:buClr>
          <a:srgbClr val="CCFFFF"/>
        </a:buClr>
        <a:buSzPct val="90000"/>
        <a:buChar char="»"/>
        <a:defRPr sz="2800" b="1">
          <a:solidFill>
            <a:schemeClr val="tx1"/>
          </a:solidFill>
          <a:latin typeface="+mn-lt"/>
        </a:defRPr>
      </a:lvl8pPr>
      <a:lvl9pPr marL="3886200" indent="-228600" algn="l" rtl="0" fontAlgn="base">
        <a:spcBef>
          <a:spcPct val="20000"/>
        </a:spcBef>
        <a:spcAft>
          <a:spcPct val="0"/>
        </a:spcAft>
        <a:buClr>
          <a:srgbClr val="CCFFFF"/>
        </a:buClr>
        <a:buSzPct val="90000"/>
        <a:buChar char="»"/>
        <a:defRPr sz="28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161273/Keeping_children_safe_in_education_2023_-_statutory_guidance_for_schools_and_college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nottinghamshirescb.proceduresonline.com/p_force_marriage.html" TargetMode="External"/><Relationship Id="rId4" Type="http://schemas.openxmlformats.org/officeDocument/2006/relationships/hyperlink" Target="https://www.gov.uk/government/publications/the-right-to-choose-government-guidance-on-forced-marriage/multi-agency-statutory-guidance-for-dealing-with-forced-marriage-and-multi-agency-practice-guidelines-handling-cases-of-forced-marriage-accessible"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v.uk/guidance/forced-marriag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nottinghamshire.gov.uk/care/childrens-social-care/nottinghamshire-children-and-families-alliance/pathway-to-provision/multi-agency-safeguarding-hub-mash" TargetMode="External"/><Relationship Id="rId5" Type="http://schemas.openxmlformats.org/officeDocument/2006/relationships/hyperlink" Target="https://karmanirvana.org.uk/" TargetMode="External"/><Relationship Id="rId4" Type="http://schemas.openxmlformats.org/officeDocument/2006/relationships/hyperlink" Target="mailto:fmu@fcdo.gov.uk"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1543050"/>
            <a:ext cx="6552728" cy="1172716"/>
          </a:xfrm>
        </p:spPr>
        <p:txBody>
          <a:bodyPr/>
          <a:lstStyle/>
          <a:p>
            <a:r>
              <a:rPr lang="en-GB"/>
              <a:t>Unit 3: </a:t>
            </a:r>
            <a:r>
              <a:rPr lang="en-GB" dirty="0"/>
              <a:t>Forced Marriage Safeguarding</a:t>
            </a:r>
          </a:p>
        </p:txBody>
      </p:sp>
      <p:sp>
        <p:nvSpPr>
          <p:cNvPr id="6" name="Text Placeholder 5"/>
          <p:cNvSpPr>
            <a:spLocks noGrp="1"/>
          </p:cNvSpPr>
          <p:nvPr>
            <p:ph type="body" sz="quarter" idx="10"/>
          </p:nvPr>
        </p:nvSpPr>
        <p:spPr>
          <a:xfrm>
            <a:off x="467544" y="2715766"/>
            <a:ext cx="4751759" cy="792410"/>
          </a:xfrm>
        </p:spPr>
        <p:txBody>
          <a:bodyPr/>
          <a:lstStyle/>
          <a:p>
            <a:r>
              <a:rPr lang="en-GB" sz="2000" dirty="0"/>
              <a:t>Forced Marriage CDP</a:t>
            </a:r>
          </a:p>
        </p:txBody>
      </p:sp>
    </p:spTree>
    <p:extLst>
      <p:ext uri="{BB962C8B-B14F-4D97-AF65-F5344CB8AC3E}">
        <p14:creationId xmlns:p14="http://schemas.microsoft.com/office/powerpoint/2010/main" val="3602922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Travelling Abroad</a:t>
            </a:r>
            <a:endParaRPr lang="en-GB" sz="2800" dirty="0"/>
          </a:p>
        </p:txBody>
      </p:sp>
      <p:sp>
        <p:nvSpPr>
          <p:cNvPr id="9" name="Content Placeholder 8"/>
          <p:cNvSpPr>
            <a:spLocks noGrp="1"/>
          </p:cNvSpPr>
          <p:nvPr>
            <p:ph idx="1"/>
          </p:nvPr>
        </p:nvSpPr>
        <p:spPr/>
        <p:txBody>
          <a:bodyPr lIns="91440" tIns="45720" rIns="91440" bIns="45720" anchor="t"/>
          <a:lstStyle/>
          <a:p>
            <a:pPr marL="0" indent="0">
              <a:buNone/>
            </a:pPr>
            <a:r>
              <a:rPr lang="en-GB" dirty="0"/>
              <a:t>If the victim is travelling abroad a photocopy of their passport must be requested (by social services or police). </a:t>
            </a:r>
          </a:p>
          <a:p>
            <a:pPr marL="0" indent="0">
              <a:buNone/>
            </a:pPr>
            <a:endParaRPr lang="en-GB" dirty="0"/>
          </a:p>
          <a:p>
            <a:pPr marL="0" indent="0">
              <a:buNone/>
            </a:pPr>
            <a:r>
              <a:rPr lang="en-GB" dirty="0"/>
              <a:t>Ask the victims to memorise the Forced Marriage Unit’s number or email. </a:t>
            </a:r>
          </a:p>
          <a:p>
            <a:pPr marL="0" indent="0">
              <a:buNone/>
            </a:pPr>
            <a:endParaRPr lang="en-GB" dirty="0"/>
          </a:p>
          <a:p>
            <a:pPr marL="0" indent="0">
              <a:buNone/>
            </a:pPr>
            <a:r>
              <a:rPr lang="en-GB" dirty="0"/>
              <a:t>You should gather:</a:t>
            </a:r>
          </a:p>
          <a:p>
            <a:r>
              <a:rPr lang="en-GB" dirty="0"/>
              <a:t>Information about travel plans</a:t>
            </a:r>
          </a:p>
          <a:p>
            <a:r>
              <a:rPr lang="en-GB" dirty="0"/>
              <a:t>Information to verify the victim</a:t>
            </a:r>
          </a:p>
          <a:p>
            <a:r>
              <a:rPr lang="en-GB" dirty="0"/>
              <a:t>A way of contacting them when abroad</a:t>
            </a:r>
          </a:p>
          <a:p>
            <a:endParaRPr lang="en-GB" dirty="0"/>
          </a:p>
          <a:p>
            <a:endParaRPr lang="en-GB" dirty="0"/>
          </a:p>
          <a:p>
            <a:endParaRPr lang="en-GB" dirty="0"/>
          </a:p>
        </p:txBody>
      </p:sp>
    </p:spTree>
    <p:extLst>
      <p:ext uri="{BB962C8B-B14F-4D97-AF65-F5344CB8AC3E}">
        <p14:creationId xmlns:p14="http://schemas.microsoft.com/office/powerpoint/2010/main" val="26279343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Other Safeguarding Recommendations</a:t>
            </a:r>
            <a:endParaRPr lang="en-GB" sz="2800" dirty="0"/>
          </a:p>
        </p:txBody>
      </p:sp>
      <p:sp>
        <p:nvSpPr>
          <p:cNvPr id="9" name="Content Placeholder 8"/>
          <p:cNvSpPr>
            <a:spLocks noGrp="1"/>
          </p:cNvSpPr>
          <p:nvPr>
            <p:ph idx="1"/>
          </p:nvPr>
        </p:nvSpPr>
        <p:spPr/>
        <p:txBody>
          <a:bodyPr lIns="91440" tIns="45720" rIns="91440" bIns="45720" anchor="t"/>
          <a:lstStyle/>
          <a:p>
            <a:pPr marL="0" indent="0">
              <a:buNone/>
            </a:pPr>
            <a:r>
              <a:rPr lang="en-GB" dirty="0"/>
              <a:t>You may want to set up a method to contact the victim discreetly, so as to not put them at risk. This might be using a safe word. </a:t>
            </a:r>
          </a:p>
          <a:p>
            <a:pPr marL="0" indent="0">
              <a:buNone/>
            </a:pPr>
            <a:endParaRPr lang="en-GB" dirty="0"/>
          </a:p>
          <a:p>
            <a:pPr marL="0" indent="0">
              <a:buNone/>
            </a:pPr>
            <a:r>
              <a:rPr lang="en-GB" dirty="0"/>
              <a:t>You may want to ask about any siblings who may also be at risk. </a:t>
            </a:r>
          </a:p>
          <a:p>
            <a:pPr marL="0" indent="0">
              <a:buNone/>
            </a:pPr>
            <a:endParaRPr lang="en-GB" dirty="0"/>
          </a:p>
          <a:p>
            <a:pPr marL="0" indent="0">
              <a:buNone/>
            </a:pPr>
            <a:r>
              <a:rPr lang="en-GB" dirty="0"/>
              <a:t>You may want to establish the level of risk. For example, if the victim is already pregnant or has a secret relationship. </a:t>
            </a:r>
          </a:p>
          <a:p>
            <a:endParaRPr lang="en-GB" dirty="0"/>
          </a:p>
          <a:p>
            <a:endParaRPr lang="en-GB" dirty="0"/>
          </a:p>
        </p:txBody>
      </p:sp>
    </p:spTree>
    <p:extLst>
      <p:ext uri="{BB962C8B-B14F-4D97-AF65-F5344CB8AC3E}">
        <p14:creationId xmlns:p14="http://schemas.microsoft.com/office/powerpoint/2010/main" val="876753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What not to do</a:t>
            </a:r>
            <a:endParaRPr lang="en-GB" sz="2800" dirty="0"/>
          </a:p>
        </p:txBody>
      </p:sp>
      <p:sp>
        <p:nvSpPr>
          <p:cNvPr id="9" name="Content Placeholder 8"/>
          <p:cNvSpPr>
            <a:spLocks noGrp="1"/>
          </p:cNvSpPr>
          <p:nvPr>
            <p:ph idx="1"/>
          </p:nvPr>
        </p:nvSpPr>
        <p:spPr/>
        <p:txBody>
          <a:bodyPr lIns="91440" tIns="45720" rIns="91440" bIns="45720" anchor="t"/>
          <a:lstStyle/>
          <a:p>
            <a:pPr marL="0" indent="0">
              <a:buNone/>
            </a:pPr>
            <a:r>
              <a:rPr lang="en-GB" dirty="0"/>
              <a:t>Do not:</a:t>
            </a:r>
          </a:p>
          <a:p>
            <a:r>
              <a:rPr lang="en-GB" dirty="0"/>
              <a:t>Treat the allegations as domestic issues and send the student back home. </a:t>
            </a:r>
          </a:p>
          <a:p>
            <a:r>
              <a:rPr lang="en-GB" dirty="0"/>
              <a:t>Approach the student’s family or those with influence within the community, without the express consent of the student </a:t>
            </a:r>
          </a:p>
          <a:p>
            <a:r>
              <a:rPr lang="en-GB" dirty="0"/>
              <a:t>Contact the family in advance of enquiries by the police or social services</a:t>
            </a:r>
          </a:p>
          <a:p>
            <a:r>
              <a:rPr lang="en-GB" dirty="0"/>
              <a:t>Attempt or encourage family mediation, counselling or arbitration</a:t>
            </a:r>
          </a:p>
          <a:p>
            <a:endParaRPr lang="en-GB" dirty="0"/>
          </a:p>
        </p:txBody>
      </p:sp>
    </p:spTree>
    <p:extLst>
      <p:ext uri="{BB962C8B-B14F-4D97-AF65-F5344CB8AC3E}">
        <p14:creationId xmlns:p14="http://schemas.microsoft.com/office/powerpoint/2010/main" val="142542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EBD97-A2FA-2317-E8B7-BC4695C88896}"/>
              </a:ext>
            </a:extLst>
          </p:cNvPr>
          <p:cNvSpPr>
            <a:spLocks noGrp="1"/>
          </p:cNvSpPr>
          <p:nvPr>
            <p:ph type="title"/>
          </p:nvPr>
        </p:nvSpPr>
        <p:spPr/>
        <p:txBody>
          <a:bodyPr/>
          <a:lstStyle/>
          <a:p>
            <a:r>
              <a:rPr lang="en-GB" dirty="0"/>
              <a:t>Scenario Task</a:t>
            </a:r>
          </a:p>
        </p:txBody>
      </p:sp>
      <p:sp>
        <p:nvSpPr>
          <p:cNvPr id="3" name="Content Placeholder 2">
            <a:extLst>
              <a:ext uri="{FF2B5EF4-FFF2-40B4-BE49-F238E27FC236}">
                <a16:creationId xmlns:a16="http://schemas.microsoft.com/office/drawing/2014/main" id="{B6B5E703-0B67-CDED-A707-54BAB2F6A7DA}"/>
              </a:ext>
            </a:extLst>
          </p:cNvPr>
          <p:cNvSpPr>
            <a:spLocks noGrp="1"/>
          </p:cNvSpPr>
          <p:nvPr>
            <p:ph idx="1"/>
          </p:nvPr>
        </p:nvSpPr>
        <p:spPr/>
        <p:txBody>
          <a:bodyPr/>
          <a:lstStyle/>
          <a:p>
            <a:pPr marL="0" indent="0">
              <a:buNone/>
            </a:pPr>
            <a:r>
              <a:rPr lang="en-GB" dirty="0"/>
              <a:t>In breakout rooms, discuss one of the following scenarios. </a:t>
            </a:r>
          </a:p>
        </p:txBody>
      </p:sp>
    </p:spTree>
    <p:extLst>
      <p:ext uri="{BB962C8B-B14F-4D97-AF65-F5344CB8AC3E}">
        <p14:creationId xmlns:p14="http://schemas.microsoft.com/office/powerpoint/2010/main" val="521235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03924-706F-BFEF-FB32-3BB094430B5C}"/>
              </a:ext>
            </a:extLst>
          </p:cNvPr>
          <p:cNvSpPr>
            <a:spLocks noGrp="1"/>
          </p:cNvSpPr>
          <p:nvPr>
            <p:ph type="title"/>
          </p:nvPr>
        </p:nvSpPr>
        <p:spPr/>
        <p:txBody>
          <a:bodyPr/>
          <a:lstStyle/>
          <a:p>
            <a:endParaRPr lang="en-US"/>
          </a:p>
        </p:txBody>
      </p:sp>
      <p:sp>
        <p:nvSpPr>
          <p:cNvPr id="9" name="Content Placeholder 8"/>
          <p:cNvSpPr>
            <a:spLocks noGrp="1"/>
          </p:cNvSpPr>
          <p:nvPr>
            <p:ph idx="1"/>
          </p:nvPr>
        </p:nvSpPr>
        <p:spPr/>
        <p:txBody>
          <a:bodyPr lIns="91440" tIns="45720" rIns="91440" bIns="45720" anchor="t"/>
          <a:lstStyle/>
          <a:p>
            <a:pPr marL="0" indent="0">
              <a:buNone/>
            </a:pPr>
            <a:r>
              <a:rPr lang="en-GB" sz="2400" dirty="0">
                <a:ea typeface="ＭＳ Ｐゴシック"/>
              </a:rPr>
              <a:t>Scenario 1: </a:t>
            </a:r>
            <a:endParaRPr lang="en-GB" sz="2400" dirty="0"/>
          </a:p>
          <a:p>
            <a:pPr marL="0" indent="0">
              <a:buNone/>
            </a:pPr>
            <a:r>
              <a:rPr lang="en-GB" sz="2400" dirty="0">
                <a:ea typeface="ＭＳ Ｐゴシック"/>
              </a:rPr>
              <a:t>A Year 10 student comes out as gay. His parents aren’t very supportive and say that during the summer they will find a wife for him to cure his homosexuality. What should the school do?</a:t>
            </a:r>
            <a:br>
              <a:rPr lang="en-GB" sz="2400" dirty="0"/>
            </a:br>
            <a:endParaRPr lang="en-GB" sz="2400" dirty="0"/>
          </a:p>
          <a:p>
            <a:pPr marL="0" indent="0">
              <a:buNone/>
            </a:pPr>
            <a:r>
              <a:rPr lang="en-GB" sz="2400" dirty="0">
                <a:ea typeface="ＭＳ Ｐゴシック"/>
              </a:rPr>
              <a:t> </a:t>
            </a:r>
            <a:br>
              <a:rPr lang="en-GB" sz="2400" dirty="0"/>
            </a:br>
            <a:endParaRPr lang="en-GB" dirty="0"/>
          </a:p>
          <a:p>
            <a:pPr marL="0" indent="0">
              <a:buNone/>
            </a:pPr>
            <a:endParaRPr lang="en-GB" dirty="0"/>
          </a:p>
        </p:txBody>
      </p:sp>
    </p:spTree>
    <p:extLst>
      <p:ext uri="{BB962C8B-B14F-4D97-AF65-F5344CB8AC3E}">
        <p14:creationId xmlns:p14="http://schemas.microsoft.com/office/powerpoint/2010/main" val="17162777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91A040-8DB7-BE0B-69CE-0BCAB1B7544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017248A-FDD0-98AC-D1A0-655F59DCB2EF}"/>
              </a:ext>
            </a:extLst>
          </p:cNvPr>
          <p:cNvSpPr>
            <a:spLocks noGrp="1"/>
          </p:cNvSpPr>
          <p:nvPr>
            <p:ph idx="1"/>
          </p:nvPr>
        </p:nvSpPr>
        <p:spPr/>
        <p:txBody>
          <a:bodyPr lIns="91440" tIns="45720" rIns="91440" bIns="45720" anchor="t"/>
          <a:lstStyle/>
          <a:p>
            <a:pPr marL="0" indent="0">
              <a:buNone/>
            </a:pPr>
            <a:r>
              <a:rPr lang="en-GB" sz="2400" dirty="0">
                <a:ea typeface="ＭＳ Ｐゴシック"/>
                <a:cs typeface="Arial"/>
              </a:rPr>
              <a:t>Scenario 2: </a:t>
            </a:r>
            <a:endParaRPr lang="en-US" sz="2400" dirty="0">
              <a:ea typeface="ＭＳ Ｐゴシック"/>
              <a:cs typeface="Arial"/>
            </a:endParaRPr>
          </a:p>
          <a:p>
            <a:pPr marL="0" indent="0">
              <a:buNone/>
            </a:pPr>
            <a:r>
              <a:rPr lang="en-GB" sz="2400" dirty="0">
                <a:ea typeface="ＭＳ Ｐゴシック"/>
                <a:cs typeface="Arial"/>
              </a:rPr>
              <a:t>A student doesn't return to school after the summer holidays and a friend of the student says she put wedding photos on Snapchat during the holidays. Who should the school contact?</a:t>
            </a:r>
            <a:endParaRPr lang="en-US" sz="2400" dirty="0">
              <a:ea typeface="ＭＳ Ｐゴシック"/>
            </a:endParaRPr>
          </a:p>
        </p:txBody>
      </p:sp>
    </p:spTree>
    <p:extLst>
      <p:ext uri="{BB962C8B-B14F-4D97-AF65-F5344CB8AC3E}">
        <p14:creationId xmlns:p14="http://schemas.microsoft.com/office/powerpoint/2010/main" val="3564765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1DB3D-C052-68C1-A274-38F7FBAE17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C341311-6BF6-B212-3D9F-78D6217C4412}"/>
              </a:ext>
            </a:extLst>
          </p:cNvPr>
          <p:cNvSpPr>
            <a:spLocks noGrp="1"/>
          </p:cNvSpPr>
          <p:nvPr>
            <p:ph idx="1"/>
          </p:nvPr>
        </p:nvSpPr>
        <p:spPr/>
        <p:txBody>
          <a:bodyPr lIns="91440" tIns="45720" rIns="91440" bIns="45720" anchor="t"/>
          <a:lstStyle/>
          <a:p>
            <a:pPr marL="0" indent="0">
              <a:buNone/>
            </a:pPr>
            <a:r>
              <a:rPr lang="en-GB" sz="2400" dirty="0">
                <a:ea typeface="ＭＳ Ｐゴシック"/>
                <a:cs typeface="Arial"/>
              </a:rPr>
              <a:t>Scenario 3: </a:t>
            </a:r>
            <a:endParaRPr lang="en-US" sz="2400" dirty="0">
              <a:ea typeface="ＭＳ Ｐゴシック"/>
              <a:cs typeface="Arial"/>
            </a:endParaRPr>
          </a:p>
          <a:p>
            <a:pPr marL="0" indent="0">
              <a:buNone/>
            </a:pPr>
            <a:r>
              <a:rPr lang="en-GB" sz="2400" dirty="0">
                <a:ea typeface="ＭＳ Ｐゴシック"/>
                <a:cs typeface="Arial"/>
              </a:rPr>
              <a:t>A 16-year-old student is openly sharing her excitement about getting married in a few weeks. She has been arranging everything with her parents. Should the school act?</a:t>
            </a:r>
            <a:endParaRPr lang="en-US" sz="2400" dirty="0">
              <a:ea typeface="ＭＳ Ｐゴシック"/>
              <a:cs typeface="Arial"/>
            </a:endParaRPr>
          </a:p>
          <a:p>
            <a:endParaRPr lang="en-US" sz="2400" dirty="0"/>
          </a:p>
        </p:txBody>
      </p:sp>
    </p:spTree>
    <p:extLst>
      <p:ext uri="{BB962C8B-B14F-4D97-AF65-F5344CB8AC3E}">
        <p14:creationId xmlns:p14="http://schemas.microsoft.com/office/powerpoint/2010/main" val="339867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Unit Aims</a:t>
            </a:r>
            <a:endParaRPr lang="en-GB" sz="2800" dirty="0"/>
          </a:p>
        </p:txBody>
      </p:sp>
      <p:sp>
        <p:nvSpPr>
          <p:cNvPr id="3" name="Content Placeholder 2"/>
          <p:cNvSpPr>
            <a:spLocks noGrp="1"/>
          </p:cNvSpPr>
          <p:nvPr>
            <p:ph idx="1"/>
          </p:nvPr>
        </p:nvSpPr>
        <p:spPr/>
        <p:txBody>
          <a:bodyPr/>
          <a:lstStyle/>
          <a:p>
            <a:r>
              <a:rPr lang="en-GB" dirty="0"/>
              <a:t>This aim of this unit is to explain safeguarding processes and procedures for forced marriage. </a:t>
            </a:r>
          </a:p>
          <a:p>
            <a:r>
              <a:rPr lang="en-GB" dirty="0"/>
              <a:t>At the end of this section, you </a:t>
            </a:r>
            <a:r>
              <a:rPr lang="en-GB"/>
              <a:t>should feel </a:t>
            </a:r>
            <a:r>
              <a:rPr lang="en-GB" dirty="0"/>
              <a:t>comfortable dealing with a potential case of forced marriage. </a:t>
            </a:r>
          </a:p>
          <a:p>
            <a:pPr marL="0" indent="0">
              <a:buNone/>
            </a:pPr>
            <a:endParaRPr lang="en-GB" dirty="0"/>
          </a:p>
          <a:p>
            <a:endParaRPr lang="en-GB" dirty="0"/>
          </a:p>
        </p:txBody>
      </p:sp>
      <p:pic>
        <p:nvPicPr>
          <p:cNvPr id="1028" name="Picture 3" descr="A picture containing text, logo, font, graphics&#10;&#10;Description automatically generated">
            <a:extLst>
              <a:ext uri="{FF2B5EF4-FFF2-40B4-BE49-F238E27FC236}">
                <a16:creationId xmlns:a16="http://schemas.microsoft.com/office/drawing/2014/main" id="{D34C8378-E221-0FB3-97B3-2DEB2ED9B1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4467" y="2810108"/>
            <a:ext cx="1523337" cy="56339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4" descr="A picture containing emblem, symbol, logo, crest&#10;&#10;Description automatically generated">
            <a:extLst>
              <a:ext uri="{FF2B5EF4-FFF2-40B4-BE49-F238E27FC236}">
                <a16:creationId xmlns:a16="http://schemas.microsoft.com/office/drawing/2014/main" id="{631FD29E-8788-4A04-DA09-726A524C1B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2355" t="26192" r="12462" b="27467"/>
          <a:stretch>
            <a:fillRect/>
          </a:stretch>
        </p:blipFill>
        <p:spPr bwMode="auto">
          <a:xfrm>
            <a:off x="2341538" y="2891047"/>
            <a:ext cx="2230462" cy="539007"/>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763092635" descr="A picture containing emblem, symbol, logo, crest&#10;&#10;Description automatically generated">
            <a:extLst>
              <a:ext uri="{FF2B5EF4-FFF2-40B4-BE49-F238E27FC236}">
                <a16:creationId xmlns:a16="http://schemas.microsoft.com/office/drawing/2014/main" id="{B8C55DD6-4DA7-99DA-CEDF-3D5B658E2E7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12355" t="26192" r="12462" b="27467"/>
          <a:stretch>
            <a:fillRect/>
          </a:stretch>
        </p:blipFill>
        <p:spPr bwMode="auto">
          <a:xfrm>
            <a:off x="2375837" y="3593765"/>
            <a:ext cx="2230462" cy="53900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5" descr="A picture containing font, screenshot, text, graphics&#10;&#10;Description automatically generated">
            <a:extLst>
              <a:ext uri="{FF2B5EF4-FFF2-40B4-BE49-F238E27FC236}">
                <a16:creationId xmlns:a16="http://schemas.microsoft.com/office/drawing/2014/main" id="{2FC88DD3-8C6C-EDA8-DFE8-8732A6C663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34467" y="3492942"/>
            <a:ext cx="2397298" cy="59932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5">
            <a:extLst>
              <a:ext uri="{FF2B5EF4-FFF2-40B4-BE49-F238E27FC236}">
                <a16:creationId xmlns:a16="http://schemas.microsoft.com/office/drawing/2014/main" id="{19A5B99A-AD41-EC68-4A88-0E26F9C7212D}"/>
              </a:ext>
            </a:extLst>
          </p:cNvPr>
          <p:cNvSpPr>
            <a:spLocks noChangeArrowheads="1"/>
          </p:cNvSpPr>
          <p:nvPr/>
        </p:nvSpPr>
        <p:spPr bwMode="auto">
          <a:xfrm>
            <a:off x="395536" y="2848488"/>
            <a:ext cx="1946002" cy="564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t>These materials were produced by:</a:t>
            </a:r>
          </a:p>
        </p:txBody>
      </p:sp>
      <p:sp>
        <p:nvSpPr>
          <p:cNvPr id="5" name="Rectangle 6">
            <a:extLst>
              <a:ext uri="{FF2B5EF4-FFF2-40B4-BE49-F238E27FC236}">
                <a16:creationId xmlns:a16="http://schemas.microsoft.com/office/drawing/2014/main" id="{16C6E6D9-A4B2-6B68-E517-9364A09FA5F6}"/>
              </a:ext>
            </a:extLst>
          </p:cNvPr>
          <p:cNvSpPr>
            <a:spLocks noChangeArrowheads="1"/>
          </p:cNvSpPr>
          <p:nvPr/>
        </p:nvSpPr>
        <p:spPr bwMode="auto">
          <a:xfrm>
            <a:off x="367513" y="3485033"/>
            <a:ext cx="1756216" cy="564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0" dirty="0"/>
              <a:t>These materials were funded by:</a:t>
            </a:r>
          </a:p>
        </p:txBody>
      </p:sp>
      <p:sp>
        <p:nvSpPr>
          <p:cNvPr id="6" name="Rectangle 7">
            <a:extLst>
              <a:ext uri="{FF2B5EF4-FFF2-40B4-BE49-F238E27FC236}">
                <a16:creationId xmlns:a16="http://schemas.microsoft.com/office/drawing/2014/main" id="{3714F1B3-72B0-65F9-5936-D856B7E44571}"/>
              </a:ext>
            </a:extLst>
          </p:cNvPr>
          <p:cNvSpPr>
            <a:spLocks noChangeArrowheads="1"/>
          </p:cNvSpPr>
          <p:nvPr/>
        </p:nvSpPr>
        <p:spPr bwMode="auto">
          <a:xfrm>
            <a:off x="0" y="914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a:ln>
                <a:noFill/>
              </a:ln>
              <a:solidFill>
                <a:srgbClr val="1F3763"/>
              </a:solidFill>
              <a:effectLst/>
              <a:latin typeface="Calibri Light" panose="020F0302020204030204" pitchFamily="34" charset="0"/>
              <a:ea typeface="Times New Roman" panose="02020603050405020304" pitchFamily="18" charset="0"/>
              <a:cs typeface="Mangal" panose="02040503050203030202"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7269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Forced Marriage Definition (Reminder)</a:t>
            </a:r>
            <a:endParaRPr lang="en-GB" sz="2800" dirty="0"/>
          </a:p>
        </p:txBody>
      </p:sp>
      <p:sp>
        <p:nvSpPr>
          <p:cNvPr id="9" name="Content Placeholder 8"/>
          <p:cNvSpPr>
            <a:spLocks noGrp="1"/>
          </p:cNvSpPr>
          <p:nvPr>
            <p:ph idx="1"/>
          </p:nvPr>
        </p:nvSpPr>
        <p:spPr/>
        <p:txBody>
          <a:bodyPr/>
          <a:lstStyle/>
          <a:p>
            <a:pPr marL="0" indent="0">
              <a:buNone/>
            </a:pPr>
            <a:r>
              <a:rPr lang="en-GB" b="1" dirty="0"/>
              <a:t>Over 18:</a:t>
            </a:r>
          </a:p>
          <a:p>
            <a:pPr marL="0" indent="0">
              <a:buNone/>
            </a:pPr>
            <a:r>
              <a:rPr lang="en-GB" dirty="0"/>
              <a:t>A forced marriage is where one or both people do not or cannot consent to the marriage and pressure or abuse is used to force them into the marriage.</a:t>
            </a:r>
          </a:p>
          <a:p>
            <a:pPr marL="0" indent="0">
              <a:buNone/>
            </a:pPr>
            <a:endParaRPr lang="en-GB" dirty="0"/>
          </a:p>
          <a:p>
            <a:pPr marL="0" indent="0">
              <a:buNone/>
            </a:pPr>
            <a:r>
              <a:rPr lang="en-GB" b="1" dirty="0"/>
              <a:t>Under 18:</a:t>
            </a:r>
          </a:p>
          <a:p>
            <a:pPr marL="0" indent="0">
              <a:buNone/>
            </a:pPr>
            <a:r>
              <a:rPr lang="en-GB" dirty="0"/>
              <a:t>Any marriage involving someone under 18 is a crime in England and Wales. Coercion is not needed as under 18s cannot consent to a marriage. </a:t>
            </a:r>
          </a:p>
          <a:p>
            <a:endParaRPr lang="en-GB" dirty="0"/>
          </a:p>
        </p:txBody>
      </p:sp>
    </p:spTree>
    <p:extLst>
      <p:ext uri="{BB962C8B-B14F-4D97-AF65-F5344CB8AC3E}">
        <p14:creationId xmlns:p14="http://schemas.microsoft.com/office/powerpoint/2010/main" val="189732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Forced Marriage Definition (Reminder)</a:t>
            </a:r>
            <a:endParaRPr lang="en-GB" sz="2800" dirty="0"/>
          </a:p>
        </p:txBody>
      </p:sp>
      <p:sp>
        <p:nvSpPr>
          <p:cNvPr id="9" name="Content Placeholder 8"/>
          <p:cNvSpPr>
            <a:spLocks noGrp="1"/>
          </p:cNvSpPr>
          <p:nvPr>
            <p:ph idx="1"/>
          </p:nvPr>
        </p:nvSpPr>
        <p:spPr/>
        <p:txBody>
          <a:bodyPr/>
          <a:lstStyle/>
          <a:p>
            <a:pPr marL="457200" indent="-457200">
              <a:buFont typeface="+mj-lt"/>
              <a:buAutoNum type="arabicPeriod"/>
            </a:pPr>
            <a:r>
              <a:rPr lang="en-GB" dirty="0"/>
              <a:t>A forced marriage doesn’t have been to involve a legally binding ceremony, it can be any religious or civil ceremony of marriage.</a:t>
            </a:r>
          </a:p>
          <a:p>
            <a:pPr marL="457200" indent="-457200">
              <a:buFont typeface="+mj-lt"/>
              <a:buAutoNum type="arabicPeriod"/>
            </a:pPr>
            <a:endParaRPr lang="en-GB" dirty="0"/>
          </a:p>
          <a:p>
            <a:pPr marL="457200" indent="-457200">
              <a:buFont typeface="+mj-lt"/>
              <a:buAutoNum type="arabicPeriod"/>
            </a:pPr>
            <a:r>
              <a:rPr lang="en-GB" dirty="0"/>
              <a:t>Parents may be involved in facilitating the forced marriage. </a:t>
            </a:r>
          </a:p>
        </p:txBody>
      </p:sp>
    </p:spTree>
    <p:extLst>
      <p:ext uri="{BB962C8B-B14F-4D97-AF65-F5344CB8AC3E}">
        <p14:creationId xmlns:p14="http://schemas.microsoft.com/office/powerpoint/2010/main" val="2453608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Forced Marriage Safeguarding Guidance</a:t>
            </a:r>
            <a:endParaRPr lang="en-GB" sz="2800" dirty="0"/>
          </a:p>
        </p:txBody>
      </p:sp>
      <p:sp>
        <p:nvSpPr>
          <p:cNvPr id="9" name="Content Placeholder 8"/>
          <p:cNvSpPr>
            <a:spLocks noGrp="1"/>
          </p:cNvSpPr>
          <p:nvPr>
            <p:ph idx="1"/>
          </p:nvPr>
        </p:nvSpPr>
        <p:spPr/>
        <p:txBody>
          <a:bodyPr/>
          <a:lstStyle/>
          <a:p>
            <a:pPr marL="0" indent="0">
              <a:buNone/>
            </a:pPr>
            <a:r>
              <a:rPr lang="en-GB" dirty="0">
                <a:hlinkClick r:id="rId3"/>
              </a:rPr>
              <a:t>Keeping children safe in education 2023 </a:t>
            </a:r>
            <a:r>
              <a:rPr lang="en-GB" dirty="0"/>
              <a:t>has a specific section on forced marriage (page 35). </a:t>
            </a:r>
          </a:p>
          <a:p>
            <a:pPr marL="0" indent="0">
              <a:buNone/>
            </a:pPr>
            <a:endParaRPr lang="en-GB" dirty="0"/>
          </a:p>
          <a:p>
            <a:pPr marL="0" indent="0">
              <a:buNone/>
            </a:pPr>
            <a:r>
              <a:rPr lang="en-GB" dirty="0"/>
              <a:t>The Forced Marriage Unit has created </a:t>
            </a:r>
            <a:r>
              <a:rPr lang="en-GB" dirty="0">
                <a:hlinkClick r:id="rId4"/>
              </a:rPr>
              <a:t>multi-agency guidelines</a:t>
            </a:r>
            <a:r>
              <a:rPr lang="en-GB" dirty="0"/>
              <a:t>. </a:t>
            </a:r>
          </a:p>
          <a:p>
            <a:pPr marL="0" indent="0">
              <a:buNone/>
            </a:pPr>
            <a:endParaRPr lang="en-GB" dirty="0"/>
          </a:p>
          <a:p>
            <a:pPr marL="0" indent="0">
              <a:buNone/>
            </a:pPr>
            <a:r>
              <a:rPr lang="en-GB" dirty="0"/>
              <a:t>Nottinghamshire Safeguarding Children’s Partnership have </a:t>
            </a:r>
            <a:r>
              <a:rPr lang="en-GB" dirty="0">
                <a:hlinkClick r:id="rId5"/>
              </a:rPr>
              <a:t>forced marriage procedures</a:t>
            </a:r>
            <a:r>
              <a:rPr lang="en-GB" dirty="0"/>
              <a:t>. </a:t>
            </a:r>
          </a:p>
        </p:txBody>
      </p:sp>
    </p:spTree>
    <p:extLst>
      <p:ext uri="{BB962C8B-B14F-4D97-AF65-F5344CB8AC3E}">
        <p14:creationId xmlns:p14="http://schemas.microsoft.com/office/powerpoint/2010/main" val="497854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sz="2800" dirty="0"/>
              <a:t>One Chance Rule</a:t>
            </a:r>
          </a:p>
        </p:txBody>
      </p:sp>
      <p:sp>
        <p:nvSpPr>
          <p:cNvPr id="9" name="Content Placeholder 8"/>
          <p:cNvSpPr>
            <a:spLocks noGrp="1"/>
          </p:cNvSpPr>
          <p:nvPr>
            <p:ph idx="1"/>
          </p:nvPr>
        </p:nvSpPr>
        <p:spPr/>
        <p:txBody>
          <a:bodyPr/>
          <a:lstStyle/>
          <a:p>
            <a:pPr marL="0" indent="0">
              <a:buNone/>
            </a:pPr>
            <a:r>
              <a:rPr lang="en-GB" dirty="0"/>
              <a:t>The </a:t>
            </a:r>
            <a:r>
              <a:rPr lang="en-GB" b="1" dirty="0"/>
              <a:t>One Chance Rule</a:t>
            </a:r>
            <a:r>
              <a:rPr lang="en-GB" dirty="0"/>
              <a:t> is used in safeguarding against forced marriage. </a:t>
            </a:r>
          </a:p>
          <a:p>
            <a:pPr marL="0" indent="0">
              <a:buNone/>
            </a:pPr>
            <a:endParaRPr lang="en-GB" dirty="0"/>
          </a:p>
          <a:p>
            <a:pPr marL="0" indent="0">
              <a:buNone/>
            </a:pPr>
            <a:r>
              <a:rPr lang="en-GB" dirty="0"/>
              <a:t>Victims of forced marriage may only have one chance to disclose any threats. </a:t>
            </a:r>
          </a:p>
          <a:p>
            <a:pPr marL="0" indent="0">
              <a:buNone/>
            </a:pPr>
            <a:endParaRPr lang="en-GB" dirty="0"/>
          </a:p>
          <a:p>
            <a:pPr marL="0" indent="0">
              <a:buNone/>
            </a:pPr>
            <a:r>
              <a:rPr lang="en-GB" dirty="0"/>
              <a:t>You should take any disclosures seriously and not send a potential victim away. </a:t>
            </a:r>
          </a:p>
        </p:txBody>
      </p:sp>
    </p:spTree>
    <p:extLst>
      <p:ext uri="{BB962C8B-B14F-4D97-AF65-F5344CB8AC3E}">
        <p14:creationId xmlns:p14="http://schemas.microsoft.com/office/powerpoint/2010/main" val="2524379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General Safeguarding Framework</a:t>
            </a:r>
            <a:endParaRPr lang="en-GB" sz="2800" dirty="0"/>
          </a:p>
        </p:txBody>
      </p:sp>
      <p:sp>
        <p:nvSpPr>
          <p:cNvPr id="9" name="Content Placeholder 8"/>
          <p:cNvSpPr>
            <a:spLocks noGrp="1"/>
          </p:cNvSpPr>
          <p:nvPr>
            <p:ph idx="1"/>
          </p:nvPr>
        </p:nvSpPr>
        <p:spPr/>
        <p:txBody>
          <a:bodyPr lIns="91440" tIns="45720" rIns="91440" bIns="45720" anchor="t"/>
          <a:lstStyle/>
          <a:p>
            <a:pPr marL="457200" indent="-457200">
              <a:buAutoNum type="arabicPeriod"/>
            </a:pPr>
            <a:r>
              <a:rPr lang="en-GB" dirty="0">
                <a:ea typeface="ＭＳ Ｐゴシック"/>
              </a:rPr>
              <a:t>If you think anyone is in a life-threatening situation, call 999.</a:t>
            </a:r>
          </a:p>
          <a:p>
            <a:pPr marL="457200" indent="-457200">
              <a:buAutoNum type="arabicPeriod"/>
            </a:pPr>
            <a:r>
              <a:rPr lang="en-GB" dirty="0">
                <a:ea typeface="ＭＳ Ｐゴシック"/>
              </a:rPr>
              <a:t>Speak to your designated safeguarding lead. </a:t>
            </a:r>
          </a:p>
          <a:p>
            <a:pPr marL="0" indent="0">
              <a:buNone/>
            </a:pPr>
            <a:endParaRPr lang="en-GB" dirty="0"/>
          </a:p>
          <a:p>
            <a:pPr marL="114300" lvl="1"/>
            <a:r>
              <a:rPr lang="en-GB" dirty="0">
                <a:ea typeface="ＭＳ Ｐゴシック"/>
              </a:rPr>
              <a:t>The safeguarding lead will contact the Multi-Agency Safeguarding Hub (MASH). A social worker will respond as quickly as possible. </a:t>
            </a:r>
          </a:p>
          <a:p>
            <a:pPr marL="114300" lvl="1"/>
            <a:endParaRPr lang="en-GB" dirty="0">
              <a:solidFill>
                <a:srgbClr val="000000"/>
              </a:solidFill>
              <a:latin typeface="Arial"/>
              <a:ea typeface="ＭＳ Ｐゴシック"/>
              <a:cs typeface="Lato"/>
            </a:endParaRPr>
          </a:p>
          <a:p>
            <a:pPr marL="457200" indent="-457200">
              <a:buNone/>
            </a:pPr>
            <a:r>
              <a:rPr lang="en-GB" dirty="0">
                <a:ea typeface="ＭＳ Ｐゴシック"/>
              </a:rPr>
              <a:t>3.   Anyone may seek </a:t>
            </a:r>
            <a:r>
              <a:rPr lang="en-GB">
                <a:ea typeface="ＭＳ Ｐゴシック"/>
              </a:rPr>
              <a:t>support from Karma </a:t>
            </a:r>
            <a:r>
              <a:rPr lang="en-GB" dirty="0">
                <a:ea typeface="ＭＳ Ｐゴシック"/>
              </a:rPr>
              <a:t>Nirvana. </a:t>
            </a:r>
            <a:endParaRPr lang="en-GB" dirty="0"/>
          </a:p>
        </p:txBody>
      </p:sp>
    </p:spTree>
    <p:extLst>
      <p:ext uri="{BB962C8B-B14F-4D97-AF65-F5344CB8AC3E}">
        <p14:creationId xmlns:p14="http://schemas.microsoft.com/office/powerpoint/2010/main" val="675038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381D9-FB49-62F6-2A44-CE8DFD6BDEF4}"/>
              </a:ext>
            </a:extLst>
          </p:cNvPr>
          <p:cNvSpPr>
            <a:spLocks noGrp="1"/>
          </p:cNvSpPr>
          <p:nvPr>
            <p:ph type="title"/>
          </p:nvPr>
        </p:nvSpPr>
        <p:spPr/>
        <p:txBody>
          <a:bodyPr/>
          <a:lstStyle/>
          <a:p>
            <a:r>
              <a:rPr lang="en-GB" dirty="0"/>
              <a:t>Contact Details</a:t>
            </a:r>
          </a:p>
        </p:txBody>
      </p:sp>
      <p:sp>
        <p:nvSpPr>
          <p:cNvPr id="3" name="Content Placeholder 2">
            <a:extLst>
              <a:ext uri="{FF2B5EF4-FFF2-40B4-BE49-F238E27FC236}">
                <a16:creationId xmlns:a16="http://schemas.microsoft.com/office/drawing/2014/main" id="{199FD031-212C-4001-5EEE-984A6D7861B2}"/>
              </a:ext>
            </a:extLst>
          </p:cNvPr>
          <p:cNvSpPr>
            <a:spLocks noGrp="1"/>
          </p:cNvSpPr>
          <p:nvPr>
            <p:ph idx="1"/>
          </p:nvPr>
        </p:nvSpPr>
        <p:spPr>
          <a:xfrm>
            <a:off x="395536" y="1095586"/>
            <a:ext cx="7772400" cy="2952328"/>
          </a:xfrm>
        </p:spPr>
        <p:txBody>
          <a:bodyPr/>
          <a:lstStyle/>
          <a:p>
            <a:pPr marL="0" indent="0">
              <a:buNone/>
            </a:pPr>
            <a:r>
              <a:rPr lang="en-GB" dirty="0">
                <a:hlinkClick r:id="rId3"/>
              </a:rPr>
              <a:t>Forced Marriage Unit </a:t>
            </a:r>
            <a:endParaRPr lang="en-GB" dirty="0"/>
          </a:p>
          <a:p>
            <a:pPr marL="0" indent="0">
              <a:buNone/>
            </a:pPr>
            <a:r>
              <a:rPr lang="en-GB" dirty="0"/>
              <a:t>020 7008 0151 or 020 7008 5000 </a:t>
            </a:r>
          </a:p>
          <a:p>
            <a:pPr marL="0" indent="0">
              <a:buNone/>
            </a:pPr>
            <a:r>
              <a:rPr lang="en-GB" dirty="0">
                <a:hlinkClick r:id="rId4"/>
              </a:rPr>
              <a:t>fmu@fcdo.gov.uk</a:t>
            </a:r>
            <a:r>
              <a:rPr lang="en-GB" dirty="0"/>
              <a:t> </a:t>
            </a:r>
          </a:p>
          <a:p>
            <a:pPr marL="0" indent="0">
              <a:buNone/>
            </a:pPr>
            <a:endParaRPr lang="en-GB" dirty="0"/>
          </a:p>
          <a:p>
            <a:pPr marL="0" indent="0">
              <a:buNone/>
            </a:pPr>
            <a:r>
              <a:rPr lang="en-GB" dirty="0">
                <a:hlinkClick r:id="rId5"/>
              </a:rPr>
              <a:t>Karma Nirvana</a:t>
            </a:r>
            <a:endParaRPr lang="en-GB" dirty="0"/>
          </a:p>
          <a:p>
            <a:pPr marL="0" indent="0">
              <a:buNone/>
            </a:pPr>
            <a:r>
              <a:rPr lang="en-GB" dirty="0"/>
              <a:t>0800 5999 247 (call backs available)</a:t>
            </a:r>
          </a:p>
          <a:p>
            <a:pPr marL="0" indent="0">
              <a:buNone/>
            </a:pPr>
            <a:endParaRPr lang="en-GB" dirty="0"/>
          </a:p>
          <a:p>
            <a:pPr marL="0" indent="0">
              <a:buNone/>
            </a:pPr>
            <a:r>
              <a:rPr lang="en-GB" dirty="0">
                <a:ea typeface="ＭＳ Ｐゴシック"/>
                <a:hlinkClick r:id="rId6"/>
              </a:rPr>
              <a:t>Nottinghamshire MASH</a:t>
            </a:r>
            <a:endParaRPr lang="en-GB" dirty="0">
              <a:ea typeface="ＭＳ Ｐゴシック"/>
            </a:endParaRPr>
          </a:p>
          <a:p>
            <a:pPr marL="0" indent="0">
              <a:buNone/>
            </a:pPr>
            <a:r>
              <a:rPr lang="en-GB" dirty="0">
                <a:ea typeface="ＭＳ Ｐゴシック"/>
              </a:rPr>
              <a:t>0300 500 80 90 </a:t>
            </a: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425981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Collecting Information</a:t>
            </a:r>
            <a:endParaRPr lang="en-GB" sz="2800" dirty="0"/>
          </a:p>
        </p:txBody>
      </p:sp>
      <p:sp>
        <p:nvSpPr>
          <p:cNvPr id="9" name="Content Placeholder 8"/>
          <p:cNvSpPr>
            <a:spLocks noGrp="1"/>
          </p:cNvSpPr>
          <p:nvPr>
            <p:ph idx="1"/>
          </p:nvPr>
        </p:nvSpPr>
        <p:spPr/>
        <p:txBody>
          <a:bodyPr lIns="91440" tIns="45720" rIns="91440" bIns="45720" anchor="t"/>
          <a:lstStyle/>
          <a:p>
            <a:pPr marL="0" indent="0">
              <a:buNone/>
            </a:pPr>
            <a:r>
              <a:rPr lang="en-GB" dirty="0"/>
              <a:t>Information should be collected and recorded by the police or social services. But sometimes, this isn’t possible. In this case, you should collect: </a:t>
            </a:r>
          </a:p>
          <a:p>
            <a:pPr marL="457200" indent="-457200">
              <a:buAutoNum type="arabicPeriod"/>
            </a:pPr>
            <a:r>
              <a:rPr lang="en-GB" dirty="0"/>
              <a:t>Biographical detail (name, age, dob, address, etc)</a:t>
            </a:r>
          </a:p>
          <a:p>
            <a:pPr marL="457200" indent="-457200">
              <a:buAutoNum type="arabicPeriod"/>
            </a:pPr>
            <a:r>
              <a:rPr lang="en-GB" dirty="0"/>
              <a:t>Nationality and Passport details</a:t>
            </a:r>
          </a:p>
          <a:p>
            <a:pPr marL="457200" indent="-457200">
              <a:buAutoNum type="arabicPeriod"/>
            </a:pPr>
            <a:r>
              <a:rPr lang="en-GB" dirty="0"/>
              <a:t>Details of parents or those with parental responsibility</a:t>
            </a:r>
          </a:p>
          <a:p>
            <a:pPr marL="457200" indent="-457200">
              <a:buAutoNum type="arabicPeriod"/>
            </a:pPr>
            <a:r>
              <a:rPr lang="en-GB" dirty="0"/>
              <a:t>School details</a:t>
            </a:r>
          </a:p>
          <a:p>
            <a:pPr marL="457200" indent="-457200">
              <a:buAutoNum type="arabicPeriod"/>
            </a:pPr>
            <a:r>
              <a:rPr lang="en-GB" dirty="0"/>
              <a:t>Full details of the allegation</a:t>
            </a:r>
          </a:p>
          <a:p>
            <a:pPr marL="457200" indent="-457200">
              <a:buAutoNum type="arabicPeriod"/>
            </a:pPr>
            <a:endParaRPr lang="en-GB" dirty="0"/>
          </a:p>
          <a:p>
            <a:endParaRPr lang="en-GB" dirty="0"/>
          </a:p>
          <a:p>
            <a:endParaRPr lang="en-GB" dirty="0"/>
          </a:p>
        </p:txBody>
      </p:sp>
    </p:spTree>
    <p:extLst>
      <p:ext uri="{BB962C8B-B14F-4D97-AF65-F5344CB8AC3E}">
        <p14:creationId xmlns:p14="http://schemas.microsoft.com/office/powerpoint/2010/main" val="3399234919"/>
      </p:ext>
    </p:extLst>
  </p:cSld>
  <p:clrMapOvr>
    <a:masterClrMapping/>
  </p:clrMapOvr>
</p:sld>
</file>

<file path=ppt/theme/theme1.xml><?xml version="1.0" encoding="utf-8"?>
<a:theme xmlns:a="http://schemas.openxmlformats.org/drawingml/2006/main" name="Default Design">
  <a:themeElements>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433</TotalTime>
  <Words>1603</Words>
  <Application>Microsoft Macintosh PowerPoint</Application>
  <PresentationFormat>On-screen Show (16:9)</PresentationFormat>
  <Paragraphs>125</Paragraphs>
  <Slides>16</Slides>
  <Notes>15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GDS Transport</vt:lpstr>
      <vt:lpstr>Georgia</vt:lpstr>
      <vt:lpstr>Times New Roman</vt:lpstr>
      <vt:lpstr>Wingdings</vt:lpstr>
      <vt:lpstr>Default Design</vt:lpstr>
      <vt:lpstr>Unit 3: Forced Marriage Safeguarding</vt:lpstr>
      <vt:lpstr>Unit Aims</vt:lpstr>
      <vt:lpstr>Forced Marriage Definition (Reminder)</vt:lpstr>
      <vt:lpstr>Forced Marriage Definition (Reminder)</vt:lpstr>
      <vt:lpstr>Forced Marriage Safeguarding Guidance</vt:lpstr>
      <vt:lpstr>One Chance Rule</vt:lpstr>
      <vt:lpstr>General Safeguarding Framework</vt:lpstr>
      <vt:lpstr>Contact Details</vt:lpstr>
      <vt:lpstr>Collecting Information</vt:lpstr>
      <vt:lpstr>Travelling Abroad</vt:lpstr>
      <vt:lpstr>Other Safeguarding Recommendations</vt:lpstr>
      <vt:lpstr>What not to do</vt:lpstr>
      <vt:lpstr>Scenario Task</vt:lpstr>
      <vt:lpstr>PowerPoint Presentation</vt:lpstr>
      <vt:lpstr>PowerPoint Presentation</vt:lpstr>
      <vt:lpstr>PowerPoint Presentation</vt:lpstr>
    </vt:vector>
  </TitlesOfParts>
  <Company>The University of Birmingham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Design and Publications</dc:creator>
  <cp:lastModifiedBy>Rowland Seymour (Mathematics)</cp:lastModifiedBy>
  <cp:revision>121</cp:revision>
  <cp:lastPrinted>2019-07-31T08:58:40Z</cp:lastPrinted>
  <dcterms:created xsi:type="dcterms:W3CDTF">2005-06-08T11:15:47Z</dcterms:created>
  <dcterms:modified xsi:type="dcterms:W3CDTF">2023-12-06T11:55:23Z</dcterms:modified>
</cp:coreProperties>
</file>